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4" r:id="rId5"/>
    <p:sldId id="265" r:id="rId6"/>
    <p:sldId id="266" r:id="rId7"/>
    <p:sldId id="277" r:id="rId8"/>
    <p:sldId id="262" r:id="rId9"/>
    <p:sldId id="267" r:id="rId10"/>
    <p:sldId id="268" r:id="rId11"/>
    <p:sldId id="276" r:id="rId12"/>
    <p:sldId id="269" r:id="rId13"/>
    <p:sldId id="270" r:id="rId14"/>
    <p:sldId id="271" r:id="rId15"/>
    <p:sldId id="272" r:id="rId16"/>
    <p:sldId id="273" r:id="rId17"/>
    <p:sldId id="274" r:id="rId18"/>
    <p:sldId id="275"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74" y="3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B9B1AEB-E7E5-4B77-894B-390275849BC3}"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B1AEB-E7E5-4B77-894B-390275849BC3}"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B1AEB-E7E5-4B77-894B-390275849BC3}"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B1AEB-E7E5-4B77-894B-390275849BC3}"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9B1AEB-E7E5-4B77-894B-390275849BC3}"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9B1AEB-E7E5-4B77-894B-390275849BC3}"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9B1AEB-E7E5-4B77-894B-390275849BC3}" type="datetimeFigureOut">
              <a:rPr lang="en-US" smtClean="0"/>
              <a:pPr/>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9B1AEB-E7E5-4B77-894B-390275849BC3}" type="datetimeFigureOut">
              <a:rPr lang="en-US" smtClean="0"/>
              <a:pPr/>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B1AEB-E7E5-4B77-894B-390275849BC3}" type="datetimeFigureOut">
              <a:rPr lang="en-US" smtClean="0"/>
              <a:pPr/>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B1AEB-E7E5-4B77-894B-390275849BC3}"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B1AEB-E7E5-4B77-894B-390275849BC3}"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B1158-7A8D-4363-8999-0FEB1EFEA0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B1AEB-E7E5-4B77-894B-390275849BC3}" type="datetimeFigureOut">
              <a:rPr lang="en-US" smtClean="0"/>
              <a:pPr/>
              <a:t>5/30/2025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B1158-7A8D-4363-8999-0FEB1EFEA0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954FCD-A9DE-BAAF-E96C-F9F80020AB03}"/>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lstStyle/>
          <a:p>
            <a:r>
              <a:rPr lang="en-US" u="sng" dirty="0"/>
              <a:t>How to capture suffering’s benefits:</a:t>
            </a:r>
          </a:p>
          <a:p>
            <a:r>
              <a:rPr lang="en-US" dirty="0"/>
              <a:t>Embrace the suffering</a:t>
            </a:r>
          </a:p>
          <a:p>
            <a:endParaRPr lang="en-US" dirty="0"/>
          </a:p>
          <a:p>
            <a:r>
              <a:rPr lang="en-US" dirty="0"/>
              <a:t>Psalm 119:71 – “It is good for </a:t>
            </a:r>
            <a:br>
              <a:rPr lang="en-US" dirty="0"/>
            </a:br>
            <a:r>
              <a:rPr lang="en-US" dirty="0"/>
              <a:t>me that I was afflicted…”</a:t>
            </a:r>
          </a:p>
        </p:txBody>
      </p:sp>
      <p:sp>
        <p:nvSpPr>
          <p:cNvPr id="8" name="Title 1">
            <a:extLst>
              <a:ext uri="{FF2B5EF4-FFF2-40B4-BE49-F238E27FC236}">
                <a16:creationId xmlns:a16="http://schemas.microsoft.com/office/drawing/2014/main" id="{11639FC4-66AF-DE26-403E-7A0FAD6E9C44}"/>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42843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16A6C7-0BB9-4180-7558-DB7AE7E6A04F}"/>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lstStyle/>
          <a:p>
            <a:r>
              <a:rPr lang="en-US" u="sng" dirty="0"/>
              <a:t>How to capture suffering’s benefits:</a:t>
            </a:r>
          </a:p>
          <a:p>
            <a:r>
              <a:rPr lang="en-US" dirty="0"/>
              <a:t>Embrace the suffering</a:t>
            </a:r>
          </a:p>
          <a:p>
            <a:endParaRPr lang="en-US" dirty="0"/>
          </a:p>
          <a:p>
            <a:r>
              <a:rPr lang="en-US" dirty="0"/>
              <a:t>1 Peter 4:19 – “Therefore let those who suffer according to God's will entrust their souls to a faithful Creator while doing good.”</a:t>
            </a:r>
          </a:p>
        </p:txBody>
      </p:sp>
      <p:sp>
        <p:nvSpPr>
          <p:cNvPr id="8" name="Title 1">
            <a:extLst>
              <a:ext uri="{FF2B5EF4-FFF2-40B4-BE49-F238E27FC236}">
                <a16:creationId xmlns:a16="http://schemas.microsoft.com/office/drawing/2014/main" id="{002751F0-A04B-43CD-AD31-61169ABE1BEB}"/>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39188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362EA0-619E-2D03-DA39-9A1E356FE993}"/>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lstStyle/>
          <a:p>
            <a:r>
              <a:rPr lang="en-US" u="sng" dirty="0"/>
              <a:t>How to capture suffering’s benefits:</a:t>
            </a:r>
          </a:p>
          <a:p>
            <a:r>
              <a:rPr lang="en-US" dirty="0"/>
              <a:t>Don’t rush God.</a:t>
            </a:r>
          </a:p>
          <a:p>
            <a:endParaRPr lang="en-US" dirty="0"/>
          </a:p>
          <a:p>
            <a:r>
              <a:rPr lang="en-US" dirty="0"/>
              <a:t>James 1:2-3 – “Count it all joy, my brothers, when you meet trials of various kinds, for you know that the testing of your faith produces steadfastness.”</a:t>
            </a:r>
          </a:p>
        </p:txBody>
      </p:sp>
      <p:sp>
        <p:nvSpPr>
          <p:cNvPr id="8" name="Title 1">
            <a:extLst>
              <a:ext uri="{FF2B5EF4-FFF2-40B4-BE49-F238E27FC236}">
                <a16:creationId xmlns:a16="http://schemas.microsoft.com/office/drawing/2014/main" id="{BC6FAF05-2EFE-7BEA-DB92-B689B8BBA5E6}"/>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1503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8DB42B-85E8-A82D-B981-92EEFE345474}"/>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normAutofit/>
          </a:bodyPr>
          <a:lstStyle/>
          <a:p>
            <a:r>
              <a:rPr lang="en-US" u="sng" dirty="0"/>
              <a:t>How to capture suffering’s benefits:</a:t>
            </a:r>
          </a:p>
          <a:p>
            <a:r>
              <a:rPr lang="en-US" dirty="0"/>
              <a:t>Don’t rush God.</a:t>
            </a:r>
          </a:p>
          <a:p>
            <a:endParaRPr lang="en-US" dirty="0"/>
          </a:p>
          <a:p>
            <a:r>
              <a:rPr lang="en-US" dirty="0"/>
              <a:t>Romans 5:3-5 – “Not only that, but we rejoice in our sufferings, knowing that suffering produces endurance, and endurance produces character, and character produces hope…”</a:t>
            </a:r>
          </a:p>
        </p:txBody>
      </p:sp>
      <p:sp>
        <p:nvSpPr>
          <p:cNvPr id="8" name="Title 1">
            <a:extLst>
              <a:ext uri="{FF2B5EF4-FFF2-40B4-BE49-F238E27FC236}">
                <a16:creationId xmlns:a16="http://schemas.microsoft.com/office/drawing/2014/main" id="{7F4A4D78-A51A-3E27-CDDE-05801EF92F8F}"/>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42191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33BE33-405C-E77C-1F27-C77C97745F6E}"/>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normAutofit/>
          </a:bodyPr>
          <a:lstStyle/>
          <a:p>
            <a:r>
              <a:rPr lang="en-US" u="sng" dirty="0"/>
              <a:t>How to capture suffering’s benefits:</a:t>
            </a:r>
          </a:p>
          <a:p>
            <a:r>
              <a:rPr lang="en-US" dirty="0"/>
              <a:t>Don’t rush God.</a:t>
            </a:r>
          </a:p>
          <a:p>
            <a:endParaRPr lang="en-US" dirty="0"/>
          </a:p>
          <a:p>
            <a:r>
              <a:rPr lang="en-US" sz="2900" dirty="0"/>
              <a:t>Hebrews 12:5, 6 – “My son, do not regard lightly the discipline of the Lord, nor be weary when reproved by him. For the Lord disciplines the one he loves, and chastises every son whom he receives.”</a:t>
            </a:r>
          </a:p>
        </p:txBody>
      </p:sp>
      <p:sp>
        <p:nvSpPr>
          <p:cNvPr id="8" name="Title 1">
            <a:extLst>
              <a:ext uri="{FF2B5EF4-FFF2-40B4-BE49-F238E27FC236}">
                <a16:creationId xmlns:a16="http://schemas.microsoft.com/office/drawing/2014/main" id="{57A796B8-815A-761C-778D-2FB2C082E87A}"/>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39851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038A03-747A-5057-DFFD-D0F900D7C702}"/>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normAutofit/>
          </a:bodyPr>
          <a:lstStyle/>
          <a:p>
            <a:r>
              <a:rPr lang="en-US" u="sng" dirty="0"/>
              <a:t>How to capture suffering’s benefits:</a:t>
            </a:r>
          </a:p>
          <a:p>
            <a:r>
              <a:rPr lang="en-US" dirty="0"/>
              <a:t>Look beyond the moment.</a:t>
            </a:r>
          </a:p>
          <a:p>
            <a:endParaRPr lang="en-US" dirty="0"/>
          </a:p>
          <a:p>
            <a:r>
              <a:rPr lang="en-US" sz="2800" dirty="0"/>
              <a:t>Luke 6:22-23 – “Blessed are you when people hate you and when </a:t>
            </a:r>
            <a:br>
              <a:rPr lang="en-US" sz="2800" dirty="0"/>
            </a:br>
            <a:r>
              <a:rPr lang="en-US" sz="2800" dirty="0"/>
              <a:t>they exclude you and revile you and spurn your name as evil, </a:t>
            </a:r>
            <a:br>
              <a:rPr lang="en-US" sz="2800" dirty="0"/>
            </a:br>
            <a:r>
              <a:rPr lang="en-US" sz="2800" dirty="0"/>
              <a:t>on account of the Son of Man! Rejoice in that day, and leap for joy, </a:t>
            </a:r>
            <a:br>
              <a:rPr lang="en-US" sz="2800" dirty="0"/>
            </a:br>
            <a:r>
              <a:rPr lang="en-US" sz="2800" dirty="0"/>
              <a:t>for behold, your reward is great in heaven; for so their fathers did to the prophets.”</a:t>
            </a:r>
          </a:p>
        </p:txBody>
      </p:sp>
      <p:sp>
        <p:nvSpPr>
          <p:cNvPr id="8" name="Title 1">
            <a:extLst>
              <a:ext uri="{FF2B5EF4-FFF2-40B4-BE49-F238E27FC236}">
                <a16:creationId xmlns:a16="http://schemas.microsoft.com/office/drawing/2014/main" id="{C405A095-FDFA-429A-8AC3-7389B1F94335}"/>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17057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9F0367-B681-01ED-91BA-273181E2A884}"/>
              </a:ext>
            </a:extLst>
          </p:cNvPr>
          <p:cNvSpPr/>
          <p:nvPr/>
        </p:nvSpPr>
        <p:spPr>
          <a:xfrm>
            <a:off x="0" y="-1385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normAutofit/>
          </a:bodyPr>
          <a:lstStyle/>
          <a:p>
            <a:r>
              <a:rPr lang="en-US" u="sng" dirty="0"/>
              <a:t>How to capture suffering’s benefits:</a:t>
            </a:r>
          </a:p>
          <a:p>
            <a:r>
              <a:rPr lang="en-US" dirty="0"/>
              <a:t>Look beyond the moment.</a:t>
            </a:r>
          </a:p>
          <a:p>
            <a:endParaRPr lang="en-US" dirty="0"/>
          </a:p>
          <a:p>
            <a:r>
              <a:rPr lang="en-US" dirty="0"/>
              <a:t>Romans 8:18 – “For I consider that the sufferings of this present time are not worth comparing with the glory that is to be revealed to us.”</a:t>
            </a:r>
          </a:p>
        </p:txBody>
      </p:sp>
      <p:sp>
        <p:nvSpPr>
          <p:cNvPr id="8" name="Title 1">
            <a:extLst>
              <a:ext uri="{FF2B5EF4-FFF2-40B4-BE49-F238E27FC236}">
                <a16:creationId xmlns:a16="http://schemas.microsoft.com/office/drawing/2014/main" id="{379787AD-7270-FF05-7C47-E8A2570DDB88}"/>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33826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8255EB-3F99-3149-BBEF-4645DCC82C4F}"/>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normAutofit/>
          </a:bodyPr>
          <a:lstStyle/>
          <a:p>
            <a:r>
              <a:rPr lang="en-US" u="sng" dirty="0"/>
              <a:t>How to capture suffering’s benefits:</a:t>
            </a:r>
          </a:p>
          <a:p>
            <a:r>
              <a:rPr lang="en-US" dirty="0"/>
              <a:t>Look beyond the moment.</a:t>
            </a:r>
          </a:p>
          <a:p>
            <a:endParaRPr lang="en-US" dirty="0"/>
          </a:p>
          <a:p>
            <a:r>
              <a:rPr lang="en-US" dirty="0"/>
              <a:t>2 Corinthians 4:17 – “For this light momentary affliction is preparing for us an eternal weight of glory beyond all comparison.”</a:t>
            </a:r>
          </a:p>
        </p:txBody>
      </p:sp>
      <p:sp>
        <p:nvSpPr>
          <p:cNvPr id="8" name="Title 1">
            <a:extLst>
              <a:ext uri="{FF2B5EF4-FFF2-40B4-BE49-F238E27FC236}">
                <a16:creationId xmlns:a16="http://schemas.microsoft.com/office/drawing/2014/main" id="{D2573753-BE5F-79D4-5767-45396512DBF9}"/>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16009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E3C8D3-4F87-41B4-16F9-3FE931A5AFC6}"/>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600200"/>
            <a:ext cx="12192000" cy="2971800"/>
          </a:xfrm>
        </p:spPr>
        <p:txBody>
          <a:bodyPr>
            <a:normAutofit/>
          </a:bodyPr>
          <a:lstStyle/>
          <a:p>
            <a:r>
              <a:rPr lang="en-US" sz="7200" dirty="0"/>
              <a:t>Don’t Waste </a:t>
            </a:r>
            <a:br>
              <a:rPr lang="en-US" sz="7200" dirty="0"/>
            </a:br>
            <a:r>
              <a:rPr lang="en-US" sz="7200" dirty="0"/>
              <a:t>Your Suffering</a:t>
            </a:r>
          </a:p>
        </p:txBody>
      </p:sp>
    </p:spTree>
    <p:extLst>
      <p:ext uri="{BB962C8B-B14F-4D97-AF65-F5344CB8AC3E}">
        <p14:creationId xmlns:p14="http://schemas.microsoft.com/office/powerpoint/2010/main" val="35244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E081F-648B-472C-95AE-03261A646EED}"/>
              </a:ext>
            </a:extLst>
          </p:cNvPr>
          <p:cNvSpPr/>
          <p:nvPr/>
        </p:nvSpPr>
        <p:spPr>
          <a:xfrm>
            <a:off x="0" y="0"/>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33600" y="2057400"/>
            <a:ext cx="8001000" cy="4495800"/>
          </a:xfrm>
        </p:spPr>
        <p:txBody>
          <a:bodyPr>
            <a:normAutofit/>
          </a:bodyPr>
          <a:lstStyle/>
          <a:p>
            <a:r>
              <a:rPr lang="en-US" u="sng" dirty="0"/>
              <a:t>The benefits of suffering:</a:t>
            </a:r>
          </a:p>
          <a:p>
            <a:endParaRPr lang="en-US" u="sng" dirty="0"/>
          </a:p>
          <a:p>
            <a:r>
              <a:rPr lang="en-US" dirty="0"/>
              <a:t>Psalm 119:71 – “It is good for me that I was afflicted, that I might learn your statutes.”</a:t>
            </a:r>
          </a:p>
          <a:p>
            <a:endParaRPr lang="en-US" dirty="0"/>
          </a:p>
          <a:p>
            <a:r>
              <a:rPr lang="en-US" dirty="0"/>
              <a:t>Psalm 119:67 – “Before I was afflicted I went astray, but now I keep your word.”</a:t>
            </a:r>
          </a:p>
        </p:txBody>
      </p:sp>
      <p:sp>
        <p:nvSpPr>
          <p:cNvPr id="7" name="Title 1">
            <a:extLst>
              <a:ext uri="{FF2B5EF4-FFF2-40B4-BE49-F238E27FC236}">
                <a16:creationId xmlns:a16="http://schemas.microsoft.com/office/drawing/2014/main" id="{2547D9DA-2D78-1456-7E88-FD80DBFE2B65}"/>
              </a:ext>
            </a:extLst>
          </p:cNvPr>
          <p:cNvSpPr>
            <a:spLocks noGrp="1"/>
          </p:cNvSpPr>
          <p:nvPr>
            <p:ph type="ctrTitle"/>
          </p:nvPr>
        </p:nvSpPr>
        <p:spPr>
          <a:xfrm>
            <a:off x="0" y="0"/>
            <a:ext cx="12192000" cy="1828800"/>
          </a:xfrm>
        </p:spPr>
        <p:txBody>
          <a:bodyPr>
            <a:normAutofit/>
          </a:bodyPr>
          <a:lstStyle/>
          <a:p>
            <a:r>
              <a:rPr lang="en-US" sz="6000" dirty="0"/>
              <a:t>Suffering</a:t>
            </a:r>
          </a:p>
        </p:txBody>
      </p:sp>
    </p:spTree>
    <p:extLst>
      <p:ext uri="{BB962C8B-B14F-4D97-AF65-F5344CB8AC3E}">
        <p14:creationId xmlns:p14="http://schemas.microsoft.com/office/powerpoint/2010/main" val="40607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E081F-648B-472C-95AE-03261A646EED}"/>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057400"/>
            <a:ext cx="12192000" cy="4495800"/>
          </a:xfrm>
        </p:spPr>
        <p:txBody>
          <a:bodyPr>
            <a:normAutofit/>
          </a:bodyPr>
          <a:lstStyle/>
          <a:p>
            <a:r>
              <a:rPr lang="en-US" u="sng" dirty="0"/>
              <a:t>The benefits of suffering:</a:t>
            </a:r>
          </a:p>
          <a:p>
            <a:endParaRPr lang="en-US" u="sng" dirty="0"/>
          </a:p>
          <a:p>
            <a:r>
              <a:rPr lang="en-US" dirty="0"/>
              <a:t>Creates endurance – James 1:2, 3</a:t>
            </a:r>
          </a:p>
          <a:p>
            <a:r>
              <a:rPr lang="en-US" dirty="0"/>
              <a:t>Equips us to comfort others – 2 Corinthians 1:2-4</a:t>
            </a:r>
          </a:p>
          <a:p>
            <a:r>
              <a:rPr lang="en-US" dirty="0"/>
              <a:t>Purifies our faith – 1 Peter 1:6, 7</a:t>
            </a:r>
          </a:p>
          <a:p>
            <a:r>
              <a:rPr lang="en-US" dirty="0"/>
              <a:t>Reveals Christ’s strength – 2 Corinthians 12:7-10</a:t>
            </a:r>
          </a:p>
          <a:p>
            <a:r>
              <a:rPr lang="en-US" dirty="0"/>
              <a:t>Creates a longing for eternity – Romans 8:18</a:t>
            </a:r>
          </a:p>
        </p:txBody>
      </p:sp>
      <p:sp>
        <p:nvSpPr>
          <p:cNvPr id="7" name="Title 1">
            <a:extLst>
              <a:ext uri="{FF2B5EF4-FFF2-40B4-BE49-F238E27FC236}">
                <a16:creationId xmlns:a16="http://schemas.microsoft.com/office/drawing/2014/main" id="{2547D9DA-2D78-1456-7E88-FD80DBFE2B65}"/>
              </a:ext>
            </a:extLst>
          </p:cNvPr>
          <p:cNvSpPr>
            <a:spLocks noGrp="1"/>
          </p:cNvSpPr>
          <p:nvPr>
            <p:ph type="ctrTitle"/>
          </p:nvPr>
        </p:nvSpPr>
        <p:spPr>
          <a:xfrm>
            <a:off x="0" y="0"/>
            <a:ext cx="12192000" cy="1828800"/>
          </a:xfrm>
        </p:spPr>
        <p:txBody>
          <a:bodyPr>
            <a:normAutofit/>
          </a:bodyPr>
          <a:lstStyle/>
          <a:p>
            <a:r>
              <a:rPr lang="en-US" sz="6000" dirty="0"/>
              <a:t>Suffering</a:t>
            </a:r>
          </a:p>
        </p:txBody>
      </p:sp>
    </p:spTree>
    <p:extLst>
      <p:ext uri="{BB962C8B-B14F-4D97-AF65-F5344CB8AC3E}">
        <p14:creationId xmlns:p14="http://schemas.microsoft.com/office/powerpoint/2010/main" val="24402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3AC2B-2804-D910-F88D-DBCAA1288DA6}"/>
              </a:ext>
            </a:extLst>
          </p:cNvPr>
          <p:cNvSpPr/>
          <p:nvPr/>
        </p:nvSpPr>
        <p:spPr>
          <a:xfrm>
            <a:off x="0" y="0"/>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057400"/>
            <a:ext cx="12192000" cy="4495800"/>
          </a:xfrm>
        </p:spPr>
        <p:txBody>
          <a:bodyPr>
            <a:normAutofit/>
          </a:bodyPr>
          <a:lstStyle/>
          <a:p>
            <a:r>
              <a:rPr lang="en-US" u="sng" dirty="0"/>
              <a:t>How do we handle suffering?</a:t>
            </a:r>
          </a:p>
          <a:p>
            <a:r>
              <a:rPr lang="en-US" dirty="0"/>
              <a:t>Worldly approach</a:t>
            </a:r>
          </a:p>
        </p:txBody>
      </p:sp>
      <p:sp>
        <p:nvSpPr>
          <p:cNvPr id="8" name="Title 1">
            <a:extLst>
              <a:ext uri="{FF2B5EF4-FFF2-40B4-BE49-F238E27FC236}">
                <a16:creationId xmlns:a16="http://schemas.microsoft.com/office/drawing/2014/main" id="{58708E7A-B72B-3568-50EA-3543C8705816}"/>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Suffering</a:t>
            </a:r>
            <a:endParaRPr lang="en-US" sz="6000" dirty="0"/>
          </a:p>
        </p:txBody>
      </p:sp>
    </p:spTree>
    <p:extLst>
      <p:ext uri="{BB962C8B-B14F-4D97-AF65-F5344CB8AC3E}">
        <p14:creationId xmlns:p14="http://schemas.microsoft.com/office/powerpoint/2010/main" val="286805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D28DC8-D0C4-B4F4-BB51-5D1ACB558876}"/>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057400"/>
            <a:ext cx="12192000" cy="4800600"/>
          </a:xfrm>
        </p:spPr>
        <p:txBody>
          <a:bodyPr>
            <a:normAutofit/>
          </a:bodyPr>
          <a:lstStyle/>
          <a:p>
            <a:r>
              <a:rPr lang="en-US" u="sng" dirty="0"/>
              <a:t>How do we handle suffering?</a:t>
            </a:r>
          </a:p>
          <a:p>
            <a:r>
              <a:rPr lang="en-US" dirty="0"/>
              <a:t>Godly approach</a:t>
            </a:r>
          </a:p>
          <a:p>
            <a:endParaRPr lang="en-US" dirty="0"/>
          </a:p>
          <a:p>
            <a:r>
              <a:rPr lang="en-US" dirty="0"/>
              <a:t>1 Peter 2:21-23 – “For to this you have been called, because Christ also suffered for you, leaving you an example, so that you might follow in his steps… When he was reviled, he did not revile in return; when he suffered, he did not threaten, but continued entrusting himself to him who judges justly.”</a:t>
            </a:r>
          </a:p>
        </p:txBody>
      </p:sp>
      <p:sp>
        <p:nvSpPr>
          <p:cNvPr id="9" name="Title 1">
            <a:extLst>
              <a:ext uri="{FF2B5EF4-FFF2-40B4-BE49-F238E27FC236}">
                <a16:creationId xmlns:a16="http://schemas.microsoft.com/office/drawing/2014/main" id="{FA3B9082-5F57-EBBB-B669-BFC55B732639}"/>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Suffering</a:t>
            </a:r>
            <a:endParaRPr lang="en-US" sz="6000" dirty="0"/>
          </a:p>
        </p:txBody>
      </p:sp>
    </p:spTree>
    <p:extLst>
      <p:ext uri="{BB962C8B-B14F-4D97-AF65-F5344CB8AC3E}">
        <p14:creationId xmlns:p14="http://schemas.microsoft.com/office/powerpoint/2010/main" val="200537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62F07-32AE-4630-B116-A746D2F76BDB}"/>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057400"/>
            <a:ext cx="12192000" cy="4800600"/>
          </a:xfrm>
        </p:spPr>
        <p:txBody>
          <a:bodyPr>
            <a:normAutofit/>
          </a:bodyPr>
          <a:lstStyle/>
          <a:p>
            <a:r>
              <a:rPr lang="en-US" u="sng" dirty="0"/>
              <a:t>How we suffer is important:</a:t>
            </a:r>
          </a:p>
          <a:p>
            <a:r>
              <a:rPr lang="en-US" dirty="0"/>
              <a:t>Our suffering can strengthen others.</a:t>
            </a:r>
          </a:p>
          <a:p>
            <a:endParaRPr lang="en-US" dirty="0"/>
          </a:p>
          <a:p>
            <a:r>
              <a:rPr lang="en-US" dirty="0"/>
              <a:t>Mark 15:39 – “And when the centurion, who stood facing him, saw that in this way he breathed his last, he said, “Truly this man was the Son of God!”</a:t>
            </a:r>
          </a:p>
        </p:txBody>
      </p:sp>
      <p:sp>
        <p:nvSpPr>
          <p:cNvPr id="8" name="Title 1">
            <a:extLst>
              <a:ext uri="{FF2B5EF4-FFF2-40B4-BE49-F238E27FC236}">
                <a16:creationId xmlns:a16="http://schemas.microsoft.com/office/drawing/2014/main" id="{CC0B77F5-CD9E-82DD-9EF0-ED342E5DB18A}"/>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Suffering</a:t>
            </a:r>
            <a:endParaRPr lang="en-US" sz="6000" dirty="0"/>
          </a:p>
        </p:txBody>
      </p:sp>
    </p:spTree>
    <p:extLst>
      <p:ext uri="{BB962C8B-B14F-4D97-AF65-F5344CB8AC3E}">
        <p14:creationId xmlns:p14="http://schemas.microsoft.com/office/powerpoint/2010/main" val="19622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E1F07F-D29B-2238-DDA0-1CB5BF6E0A64}"/>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33600" y="2057400"/>
            <a:ext cx="8001000" cy="4800600"/>
          </a:xfrm>
        </p:spPr>
        <p:txBody>
          <a:bodyPr>
            <a:normAutofit/>
          </a:bodyPr>
          <a:lstStyle/>
          <a:p>
            <a:r>
              <a:rPr lang="en-US" u="sng" dirty="0"/>
              <a:t>How we suffer is important:</a:t>
            </a:r>
          </a:p>
          <a:p>
            <a:r>
              <a:rPr lang="en-US" dirty="0"/>
              <a:t>Our suffering can discourage others.</a:t>
            </a:r>
          </a:p>
          <a:p>
            <a:endParaRPr lang="en-US" dirty="0"/>
          </a:p>
        </p:txBody>
      </p:sp>
      <p:sp>
        <p:nvSpPr>
          <p:cNvPr id="8" name="Title 1">
            <a:extLst>
              <a:ext uri="{FF2B5EF4-FFF2-40B4-BE49-F238E27FC236}">
                <a16:creationId xmlns:a16="http://schemas.microsoft.com/office/drawing/2014/main" id="{8F03DEEF-DB31-CF2B-50D1-3D622932247B}"/>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Suffering</a:t>
            </a:r>
            <a:endParaRPr lang="en-US" sz="6000" dirty="0"/>
          </a:p>
        </p:txBody>
      </p:sp>
    </p:spTree>
    <p:extLst>
      <p:ext uri="{BB962C8B-B14F-4D97-AF65-F5344CB8AC3E}">
        <p14:creationId xmlns:p14="http://schemas.microsoft.com/office/powerpoint/2010/main" val="34443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0DD4F4-523D-DC72-847B-7837AECC0AD1}"/>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12192000" cy="1828800"/>
          </a:xfrm>
        </p:spPr>
        <p:txBody>
          <a:bodyPr>
            <a:normAutofit/>
          </a:bodyPr>
          <a:lstStyle/>
          <a:p>
            <a:r>
              <a:rPr lang="en-US" sz="6000" dirty="0"/>
              <a:t>Don’t Waste Your Suffering</a:t>
            </a:r>
          </a:p>
        </p:txBody>
      </p:sp>
      <p:sp>
        <p:nvSpPr>
          <p:cNvPr id="3" name="Subtitle 2"/>
          <p:cNvSpPr>
            <a:spLocks noGrp="1"/>
          </p:cNvSpPr>
          <p:nvPr>
            <p:ph type="subTitle" idx="1"/>
          </p:nvPr>
        </p:nvSpPr>
        <p:spPr>
          <a:xfrm>
            <a:off x="0" y="2743200"/>
            <a:ext cx="12192000" cy="4114800"/>
          </a:xfrm>
        </p:spPr>
        <p:txBody>
          <a:bodyPr/>
          <a:lstStyle/>
          <a:p>
            <a:r>
              <a:rPr lang="en-US" u="sng" dirty="0"/>
              <a:t>How to capture suffering’s benefits:</a:t>
            </a:r>
          </a:p>
          <a:p>
            <a:r>
              <a:rPr lang="en-US" dirty="0"/>
              <a:t>Embrace the suffering</a:t>
            </a:r>
          </a:p>
          <a:p>
            <a:endParaRPr lang="en-US" dirty="0"/>
          </a:p>
          <a:p>
            <a:r>
              <a:rPr lang="en-US" dirty="0"/>
              <a:t>James 1:2 – Count it all joy </a:t>
            </a:r>
            <a:br>
              <a:rPr lang="en-US" dirty="0"/>
            </a:br>
            <a:r>
              <a:rPr lang="en-US" dirty="0"/>
              <a:t>when you fall into various trials…</a:t>
            </a:r>
          </a:p>
        </p:txBody>
      </p:sp>
    </p:spTree>
    <p:extLst>
      <p:ext uri="{BB962C8B-B14F-4D97-AF65-F5344CB8AC3E}">
        <p14:creationId xmlns:p14="http://schemas.microsoft.com/office/powerpoint/2010/main" val="41839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8ACB5F-AB00-E0B8-05B2-295CE205A38D}"/>
              </a:ext>
            </a:extLst>
          </p:cNvPr>
          <p:cNvSpPr/>
          <p:nvPr/>
        </p:nvSpPr>
        <p:spPr>
          <a:xfrm>
            <a:off x="0" y="-11545"/>
            <a:ext cx="12192000" cy="6858000"/>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743200"/>
            <a:ext cx="12192000" cy="4114800"/>
          </a:xfrm>
        </p:spPr>
        <p:txBody>
          <a:bodyPr/>
          <a:lstStyle/>
          <a:p>
            <a:r>
              <a:rPr lang="en-US" u="sng" dirty="0"/>
              <a:t>How to capture suffering’s benefits:</a:t>
            </a:r>
          </a:p>
          <a:p>
            <a:r>
              <a:rPr lang="en-US" dirty="0"/>
              <a:t>Embrace the suffering</a:t>
            </a:r>
          </a:p>
          <a:p>
            <a:endParaRPr lang="en-US" dirty="0"/>
          </a:p>
          <a:p>
            <a:r>
              <a:rPr lang="en-US" dirty="0"/>
              <a:t>Romans 5:3 – We rejoice </a:t>
            </a:r>
            <a:br>
              <a:rPr lang="en-US" dirty="0"/>
            </a:br>
            <a:r>
              <a:rPr lang="en-US" dirty="0"/>
              <a:t>in our sufferings…</a:t>
            </a:r>
          </a:p>
        </p:txBody>
      </p:sp>
      <p:sp>
        <p:nvSpPr>
          <p:cNvPr id="8" name="Title 1">
            <a:extLst>
              <a:ext uri="{FF2B5EF4-FFF2-40B4-BE49-F238E27FC236}">
                <a16:creationId xmlns:a16="http://schemas.microsoft.com/office/drawing/2014/main" id="{85058B40-2FB8-DDFF-A5FC-73C931B7B26E}"/>
              </a:ext>
            </a:extLst>
          </p:cNvPr>
          <p:cNvSpPr txBox="1">
            <a:spLocks/>
          </p:cNvSpPr>
          <p:nvPr/>
        </p:nvSpPr>
        <p:spPr>
          <a:xfrm>
            <a:off x="0" y="0"/>
            <a:ext cx="121920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r>
              <a:rPr lang="en-US" sz="6000"/>
              <a:t>Don’t Waste Your Suffering</a:t>
            </a:r>
            <a:endParaRPr lang="en-US" sz="6000" dirty="0"/>
          </a:p>
        </p:txBody>
      </p:sp>
    </p:spTree>
    <p:extLst>
      <p:ext uri="{BB962C8B-B14F-4D97-AF65-F5344CB8AC3E}">
        <p14:creationId xmlns:p14="http://schemas.microsoft.com/office/powerpoint/2010/main" val="40817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oken/Kertayasa">
      <a:majorFont>
        <a:latin typeface="Kertayasa"/>
        <a:ea typeface=""/>
        <a:cs typeface=""/>
      </a:majorFont>
      <a:minorFont>
        <a:latin typeface="Packard Antiq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672</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Kertayasa</vt:lpstr>
      <vt:lpstr>Packard Antique</vt:lpstr>
      <vt:lpstr>Office Theme</vt:lpstr>
      <vt:lpstr>PowerPoint Presentation</vt:lpstr>
      <vt:lpstr>Suffering</vt:lpstr>
      <vt:lpstr>Suffering</vt:lpstr>
      <vt:lpstr>PowerPoint Presentation</vt:lpstr>
      <vt:lpstr>PowerPoint Presentation</vt:lpstr>
      <vt:lpstr>PowerPoint Presentation</vt:lpstr>
      <vt:lpstr>PowerPoint Presentation</vt:lpstr>
      <vt:lpstr>Don’t Waste Your Suffering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Waste  Your Suffering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Big L</dc:creator>
  <cp:lastModifiedBy>Z. Redmon</cp:lastModifiedBy>
  <cp:revision>14</cp:revision>
  <dcterms:created xsi:type="dcterms:W3CDTF">2016-09-02T19:40:10Z</dcterms:created>
  <dcterms:modified xsi:type="dcterms:W3CDTF">2025-05-30T14:23:58Z</dcterms:modified>
</cp:coreProperties>
</file>