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31" r:id="rId5"/>
  </p:sldMasterIdLst>
  <p:notesMasterIdLst>
    <p:notesMasterId r:id="rId30"/>
  </p:notesMasterIdLst>
  <p:sldIdLst>
    <p:sldId id="256" r:id="rId6"/>
    <p:sldId id="327" r:id="rId7"/>
    <p:sldId id="328" r:id="rId8"/>
    <p:sldId id="329" r:id="rId9"/>
    <p:sldId id="296" r:id="rId10"/>
    <p:sldId id="302" r:id="rId11"/>
    <p:sldId id="318" r:id="rId12"/>
    <p:sldId id="293" r:id="rId13"/>
    <p:sldId id="298" r:id="rId14"/>
    <p:sldId id="319" r:id="rId15"/>
    <p:sldId id="332" r:id="rId16"/>
    <p:sldId id="322" r:id="rId17"/>
    <p:sldId id="326" r:id="rId18"/>
    <p:sldId id="273" r:id="rId19"/>
    <p:sldId id="325" r:id="rId20"/>
    <p:sldId id="300" r:id="rId21"/>
    <p:sldId id="303" r:id="rId22"/>
    <p:sldId id="331" r:id="rId23"/>
    <p:sldId id="307" r:id="rId24"/>
    <p:sldId id="305" r:id="rId25"/>
    <p:sldId id="315" r:id="rId26"/>
    <p:sldId id="333" r:id="rId27"/>
    <p:sldId id="314"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2"/>
    <a:srgbClr val="57575C"/>
    <a:srgbClr val="BC4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0872" autoAdjust="0"/>
  </p:normalViewPr>
  <p:slideViewPr>
    <p:cSldViewPr snapToGrid="0">
      <p:cViewPr varScale="1">
        <p:scale>
          <a:sx n="86" d="100"/>
          <a:sy n="86" d="100"/>
        </p:scale>
        <p:origin x="76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E22CE-7D91-4D20-92E5-5E303ADEEDED}"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00A5A6C8-5917-4F13-B7EC-DAD1CBCA9647}">
      <dgm:prSet/>
      <dgm:spPr/>
      <dgm:t>
        <a:bodyPr/>
        <a:lstStyle/>
        <a:p>
          <a:r>
            <a:rPr lang="en-US" b="0" i="0" baseline="0" dirty="0">
              <a:effectLst>
                <a:outerShdw blurRad="38100" dist="38100" dir="2700000" algn="tl">
                  <a:srgbClr val="000000">
                    <a:alpha val="43137"/>
                  </a:srgbClr>
                </a:outerShdw>
              </a:effectLst>
            </a:rPr>
            <a:t>All these died in faith, without receiving the promises, but having seen them and having welcomed them from a distance, and having confessed that they were </a:t>
          </a:r>
          <a:r>
            <a:rPr lang="en-US" b="0" i="0" u="sng" baseline="0" dirty="0">
              <a:effectLst>
                <a:outerShdw blurRad="38100" dist="38100" dir="2700000" algn="tl">
                  <a:srgbClr val="000000">
                    <a:alpha val="43137"/>
                  </a:srgbClr>
                </a:outerShdw>
              </a:effectLst>
            </a:rPr>
            <a:t>strangers and exiles</a:t>
          </a:r>
          <a:r>
            <a:rPr lang="en-US" b="0" i="0" baseline="0" dirty="0">
              <a:effectLst>
                <a:outerShdw blurRad="38100" dist="38100" dir="2700000" algn="tl">
                  <a:srgbClr val="000000">
                    <a:alpha val="43137"/>
                  </a:srgbClr>
                </a:outerShdw>
              </a:effectLst>
            </a:rPr>
            <a:t> on the earth. (</a:t>
          </a:r>
          <a:r>
            <a:rPr lang="en-US" b="0" dirty="0">
              <a:effectLst>
                <a:outerShdw blurRad="38100" dist="38100" dir="2700000" algn="tl">
                  <a:srgbClr val="000000">
                    <a:alpha val="43137"/>
                  </a:srgbClr>
                </a:outerShdw>
              </a:effectLst>
            </a:rPr>
            <a:t>Hebrews 11:13)</a:t>
          </a:r>
        </a:p>
      </dgm:t>
    </dgm:pt>
    <dgm:pt modelId="{A7E848E2-9FC3-42FC-BF39-612C44E82658}" type="parTrans" cxnId="{CB38966B-79E1-43C8-8A00-42380C5F0184}">
      <dgm:prSet/>
      <dgm:spPr/>
      <dgm:t>
        <a:bodyPr/>
        <a:lstStyle/>
        <a:p>
          <a:endParaRPr lang="en-US"/>
        </a:p>
      </dgm:t>
    </dgm:pt>
    <dgm:pt modelId="{F065FABD-AFF4-4E07-99B6-5577E0670171}" type="sibTrans" cxnId="{CB38966B-79E1-43C8-8A00-42380C5F0184}">
      <dgm:prSet/>
      <dgm:spPr/>
      <dgm:t>
        <a:bodyPr/>
        <a:lstStyle/>
        <a:p>
          <a:endParaRPr lang="en-US"/>
        </a:p>
      </dgm:t>
    </dgm:pt>
    <dgm:pt modelId="{90ABA373-8597-4802-AE16-01EDE8C5AAAB}">
      <dgm:prSet custT="1"/>
      <dgm:spPr/>
      <dgm:t>
        <a:bodyPr/>
        <a:lstStyle/>
        <a:p>
          <a:r>
            <a:rPr lang="en-US" sz="2400" b="0" dirty="0">
              <a:effectLst>
                <a:outerShdw blurRad="38100" dist="38100" dir="2700000" algn="tl">
                  <a:srgbClr val="000000">
                    <a:alpha val="43137"/>
                  </a:srgbClr>
                </a:outerShdw>
              </a:effectLst>
            </a:rPr>
            <a:t>In all this, they are surprised that you do not run with them into the same excesses of dissipation, and they malign you (1 Peter 4:4)</a:t>
          </a:r>
        </a:p>
      </dgm:t>
    </dgm:pt>
    <dgm:pt modelId="{9EF046E5-B066-4338-9778-2E8F5F524B97}" type="parTrans" cxnId="{86B1D7DC-D28E-4BE9-88B6-46356D26C922}">
      <dgm:prSet/>
      <dgm:spPr/>
      <dgm:t>
        <a:bodyPr/>
        <a:lstStyle/>
        <a:p>
          <a:endParaRPr lang="en-US"/>
        </a:p>
      </dgm:t>
    </dgm:pt>
    <dgm:pt modelId="{A5E49DB7-2133-429B-976B-1A95C7D228E6}" type="sibTrans" cxnId="{86B1D7DC-D28E-4BE9-88B6-46356D26C922}">
      <dgm:prSet/>
      <dgm:spPr/>
      <dgm:t>
        <a:bodyPr/>
        <a:lstStyle/>
        <a:p>
          <a:endParaRPr lang="en-US"/>
        </a:p>
      </dgm:t>
    </dgm:pt>
    <dgm:pt modelId="{D3BF0296-ACDD-49C2-B926-99C2954CDEC2}">
      <dgm:prSet custT="1"/>
      <dgm:spPr/>
      <dgm:t>
        <a:bodyPr/>
        <a:lstStyle/>
        <a:p>
          <a:r>
            <a:rPr lang="en-US" sz="2400" b="0" dirty="0">
              <a:effectLst>
                <a:outerShdw blurRad="38100" dist="38100" dir="2700000" algn="tl">
                  <a:srgbClr val="000000">
                    <a:alpha val="43137"/>
                  </a:srgbClr>
                </a:outerShdw>
              </a:effectLst>
            </a:rPr>
            <a:t>Do not be surprised, brethren, if the world hates you. (1 John 3:13)</a:t>
          </a:r>
        </a:p>
      </dgm:t>
    </dgm:pt>
    <dgm:pt modelId="{717DB102-525E-4AB5-8D38-AB7F5CBE5714}" type="parTrans" cxnId="{316D52E7-3679-48AD-8086-E730A9631375}">
      <dgm:prSet/>
      <dgm:spPr/>
      <dgm:t>
        <a:bodyPr/>
        <a:lstStyle/>
        <a:p>
          <a:endParaRPr lang="en-US"/>
        </a:p>
      </dgm:t>
    </dgm:pt>
    <dgm:pt modelId="{4042DCDD-F34D-41C2-9A9C-A3BCD81F1BA1}" type="sibTrans" cxnId="{316D52E7-3679-48AD-8086-E730A9631375}">
      <dgm:prSet/>
      <dgm:spPr/>
      <dgm:t>
        <a:bodyPr/>
        <a:lstStyle/>
        <a:p>
          <a:endParaRPr lang="en-US"/>
        </a:p>
      </dgm:t>
    </dgm:pt>
    <dgm:pt modelId="{20125FEB-5607-41CD-8F74-4A4125572700}">
      <dgm:prSet custT="1"/>
      <dgm:spPr/>
      <dgm:t>
        <a:bodyPr/>
        <a:lstStyle/>
        <a:p>
          <a:r>
            <a:rPr lang="en-US" sz="2400" b="0" dirty="0">
              <a:effectLst>
                <a:outerShdw blurRad="38100" dist="38100" dir="2700000" algn="tl">
                  <a:srgbClr val="000000">
                    <a:alpha val="43137"/>
                  </a:srgbClr>
                </a:outerShdw>
              </a:effectLst>
            </a:rPr>
            <a:t>Beloved, do not be surprised at the fiery ordeal among you, which comes upon you for your testing, as though some strange thing were happening to you (1 Peter 4:12)</a:t>
          </a:r>
        </a:p>
      </dgm:t>
    </dgm:pt>
    <dgm:pt modelId="{A1D1B391-F288-4B9C-AF5A-3451D1835B71}" type="parTrans" cxnId="{4A8AB5F9-A463-46BD-852C-C0A65B8E2CB4}">
      <dgm:prSet/>
      <dgm:spPr/>
      <dgm:t>
        <a:bodyPr/>
        <a:lstStyle/>
        <a:p>
          <a:endParaRPr lang="en-US"/>
        </a:p>
      </dgm:t>
    </dgm:pt>
    <dgm:pt modelId="{20FE4F7F-D1E8-4808-8FFD-1E9B845A8AA5}" type="sibTrans" cxnId="{4A8AB5F9-A463-46BD-852C-C0A65B8E2CB4}">
      <dgm:prSet/>
      <dgm:spPr/>
      <dgm:t>
        <a:bodyPr/>
        <a:lstStyle/>
        <a:p>
          <a:endParaRPr lang="en-US"/>
        </a:p>
      </dgm:t>
    </dgm:pt>
    <dgm:pt modelId="{921864E9-C06C-4990-ABE6-00B4D1F95248}" type="pres">
      <dgm:prSet presAssocID="{95EE22CE-7D91-4D20-92E5-5E303ADEEDED}" presName="vert0" presStyleCnt="0">
        <dgm:presLayoutVars>
          <dgm:dir/>
          <dgm:animOne val="branch"/>
          <dgm:animLvl val="lvl"/>
        </dgm:presLayoutVars>
      </dgm:prSet>
      <dgm:spPr/>
    </dgm:pt>
    <dgm:pt modelId="{DFB8ECCE-3191-493A-B0BB-8C963EFD83DE}" type="pres">
      <dgm:prSet presAssocID="{00A5A6C8-5917-4F13-B7EC-DAD1CBCA9647}" presName="thickLine" presStyleLbl="alignNode1" presStyleIdx="0" presStyleCnt="4"/>
      <dgm:spPr/>
    </dgm:pt>
    <dgm:pt modelId="{4DD4086D-1F86-4BA9-9C34-FCA54B59AB75}" type="pres">
      <dgm:prSet presAssocID="{00A5A6C8-5917-4F13-B7EC-DAD1CBCA9647}" presName="horz1" presStyleCnt="0"/>
      <dgm:spPr/>
    </dgm:pt>
    <dgm:pt modelId="{76262FF5-2CBA-4F57-BF28-062F56A938B1}" type="pres">
      <dgm:prSet presAssocID="{00A5A6C8-5917-4F13-B7EC-DAD1CBCA9647}" presName="tx1" presStyleLbl="revTx" presStyleIdx="0" presStyleCnt="4"/>
      <dgm:spPr/>
    </dgm:pt>
    <dgm:pt modelId="{A14FE3E0-4922-4A13-B4AC-4D7652FBA699}" type="pres">
      <dgm:prSet presAssocID="{00A5A6C8-5917-4F13-B7EC-DAD1CBCA9647}" presName="vert1" presStyleCnt="0"/>
      <dgm:spPr/>
    </dgm:pt>
    <dgm:pt modelId="{8639BB26-39E9-4B45-B7F9-06975F04FD48}" type="pres">
      <dgm:prSet presAssocID="{90ABA373-8597-4802-AE16-01EDE8C5AAAB}" presName="thickLine" presStyleLbl="alignNode1" presStyleIdx="1" presStyleCnt="4"/>
      <dgm:spPr/>
    </dgm:pt>
    <dgm:pt modelId="{61ED7489-2DBB-465A-8F6D-CB13ED97A23D}" type="pres">
      <dgm:prSet presAssocID="{90ABA373-8597-4802-AE16-01EDE8C5AAAB}" presName="horz1" presStyleCnt="0"/>
      <dgm:spPr/>
    </dgm:pt>
    <dgm:pt modelId="{D4AA7A06-753D-4371-87B4-953C9C96E2AB}" type="pres">
      <dgm:prSet presAssocID="{90ABA373-8597-4802-AE16-01EDE8C5AAAB}" presName="tx1" presStyleLbl="revTx" presStyleIdx="1" presStyleCnt="4"/>
      <dgm:spPr/>
    </dgm:pt>
    <dgm:pt modelId="{C9B73411-3CC9-4871-AE01-3BE4C48FA96B}" type="pres">
      <dgm:prSet presAssocID="{90ABA373-8597-4802-AE16-01EDE8C5AAAB}" presName="vert1" presStyleCnt="0"/>
      <dgm:spPr/>
    </dgm:pt>
    <dgm:pt modelId="{B0CAA579-8B36-4B18-A2F6-AB3979D43E50}" type="pres">
      <dgm:prSet presAssocID="{D3BF0296-ACDD-49C2-B926-99C2954CDEC2}" presName="thickLine" presStyleLbl="alignNode1" presStyleIdx="2" presStyleCnt="4"/>
      <dgm:spPr/>
    </dgm:pt>
    <dgm:pt modelId="{180855CC-67D4-4671-890E-ACCA410E46A8}" type="pres">
      <dgm:prSet presAssocID="{D3BF0296-ACDD-49C2-B926-99C2954CDEC2}" presName="horz1" presStyleCnt="0"/>
      <dgm:spPr/>
    </dgm:pt>
    <dgm:pt modelId="{1DB1307D-61AD-4A9E-8BA1-79A09B9CEFE7}" type="pres">
      <dgm:prSet presAssocID="{D3BF0296-ACDD-49C2-B926-99C2954CDEC2}" presName="tx1" presStyleLbl="revTx" presStyleIdx="2" presStyleCnt="4"/>
      <dgm:spPr/>
    </dgm:pt>
    <dgm:pt modelId="{41AE7F18-FCDD-4FFE-8CDB-081729A7C884}" type="pres">
      <dgm:prSet presAssocID="{D3BF0296-ACDD-49C2-B926-99C2954CDEC2}" presName="vert1" presStyleCnt="0"/>
      <dgm:spPr/>
    </dgm:pt>
    <dgm:pt modelId="{FE2C6255-A9EE-4B87-9789-24CD90015FEE}" type="pres">
      <dgm:prSet presAssocID="{20125FEB-5607-41CD-8F74-4A4125572700}" presName="thickLine" presStyleLbl="alignNode1" presStyleIdx="3" presStyleCnt="4"/>
      <dgm:spPr/>
    </dgm:pt>
    <dgm:pt modelId="{B330D768-30C7-42F5-B7FF-AADD862E6F75}" type="pres">
      <dgm:prSet presAssocID="{20125FEB-5607-41CD-8F74-4A4125572700}" presName="horz1" presStyleCnt="0"/>
      <dgm:spPr/>
    </dgm:pt>
    <dgm:pt modelId="{2BF565DC-3A81-444F-844A-AC91DB0750BF}" type="pres">
      <dgm:prSet presAssocID="{20125FEB-5607-41CD-8F74-4A4125572700}" presName="tx1" presStyleLbl="revTx" presStyleIdx="3" presStyleCnt="4"/>
      <dgm:spPr/>
    </dgm:pt>
    <dgm:pt modelId="{E4C9F42E-15F8-4CCF-A3C9-3E46FDA9CA7C}" type="pres">
      <dgm:prSet presAssocID="{20125FEB-5607-41CD-8F74-4A4125572700}" presName="vert1" presStyleCnt="0"/>
      <dgm:spPr/>
    </dgm:pt>
  </dgm:ptLst>
  <dgm:cxnLst>
    <dgm:cxn modelId="{77CCFF3D-143D-4D50-BB2D-D1B4110595B0}" type="presOf" srcId="{95EE22CE-7D91-4D20-92E5-5E303ADEEDED}" destId="{921864E9-C06C-4990-ABE6-00B4D1F95248}" srcOrd="0" destOrd="0" presId="urn:microsoft.com/office/officeart/2008/layout/LinedList"/>
    <dgm:cxn modelId="{CB38966B-79E1-43C8-8A00-42380C5F0184}" srcId="{95EE22CE-7D91-4D20-92E5-5E303ADEEDED}" destId="{00A5A6C8-5917-4F13-B7EC-DAD1CBCA9647}" srcOrd="0" destOrd="0" parTransId="{A7E848E2-9FC3-42FC-BF39-612C44E82658}" sibTransId="{F065FABD-AFF4-4E07-99B6-5577E0670171}"/>
    <dgm:cxn modelId="{91B7509E-2C28-4598-B155-94F82BFB3CDD}" type="presOf" srcId="{00A5A6C8-5917-4F13-B7EC-DAD1CBCA9647}" destId="{76262FF5-2CBA-4F57-BF28-062F56A938B1}" srcOrd="0" destOrd="0" presId="urn:microsoft.com/office/officeart/2008/layout/LinedList"/>
    <dgm:cxn modelId="{D3575AB6-DE6D-44EF-AFBA-AE9F938A6A53}" type="presOf" srcId="{90ABA373-8597-4802-AE16-01EDE8C5AAAB}" destId="{D4AA7A06-753D-4371-87B4-953C9C96E2AB}" srcOrd="0" destOrd="0" presId="urn:microsoft.com/office/officeart/2008/layout/LinedList"/>
    <dgm:cxn modelId="{27B8FAD2-84A0-4CD5-938B-D8CF5BA1AA8B}" type="presOf" srcId="{D3BF0296-ACDD-49C2-B926-99C2954CDEC2}" destId="{1DB1307D-61AD-4A9E-8BA1-79A09B9CEFE7}" srcOrd="0" destOrd="0" presId="urn:microsoft.com/office/officeart/2008/layout/LinedList"/>
    <dgm:cxn modelId="{86B1D7DC-D28E-4BE9-88B6-46356D26C922}" srcId="{95EE22CE-7D91-4D20-92E5-5E303ADEEDED}" destId="{90ABA373-8597-4802-AE16-01EDE8C5AAAB}" srcOrd="1" destOrd="0" parTransId="{9EF046E5-B066-4338-9778-2E8F5F524B97}" sibTransId="{A5E49DB7-2133-429B-976B-1A95C7D228E6}"/>
    <dgm:cxn modelId="{316D52E7-3679-48AD-8086-E730A9631375}" srcId="{95EE22CE-7D91-4D20-92E5-5E303ADEEDED}" destId="{D3BF0296-ACDD-49C2-B926-99C2954CDEC2}" srcOrd="2" destOrd="0" parTransId="{717DB102-525E-4AB5-8D38-AB7F5CBE5714}" sibTransId="{4042DCDD-F34D-41C2-9A9C-A3BCD81F1BA1}"/>
    <dgm:cxn modelId="{DF75EAEF-0029-40F0-A55F-852F5A9370F5}" type="presOf" srcId="{20125FEB-5607-41CD-8F74-4A4125572700}" destId="{2BF565DC-3A81-444F-844A-AC91DB0750BF}" srcOrd="0" destOrd="0" presId="urn:microsoft.com/office/officeart/2008/layout/LinedList"/>
    <dgm:cxn modelId="{4A8AB5F9-A463-46BD-852C-C0A65B8E2CB4}" srcId="{95EE22CE-7D91-4D20-92E5-5E303ADEEDED}" destId="{20125FEB-5607-41CD-8F74-4A4125572700}" srcOrd="3" destOrd="0" parTransId="{A1D1B391-F288-4B9C-AF5A-3451D1835B71}" sibTransId="{20FE4F7F-D1E8-4808-8FFD-1E9B845A8AA5}"/>
    <dgm:cxn modelId="{3F782BD3-1E12-4D04-91CE-FC9429DC1D4A}" type="presParOf" srcId="{921864E9-C06C-4990-ABE6-00B4D1F95248}" destId="{DFB8ECCE-3191-493A-B0BB-8C963EFD83DE}" srcOrd="0" destOrd="0" presId="urn:microsoft.com/office/officeart/2008/layout/LinedList"/>
    <dgm:cxn modelId="{92DFF8DA-6917-4CA1-9A42-0FA5DFFB5FA7}" type="presParOf" srcId="{921864E9-C06C-4990-ABE6-00B4D1F95248}" destId="{4DD4086D-1F86-4BA9-9C34-FCA54B59AB75}" srcOrd="1" destOrd="0" presId="urn:microsoft.com/office/officeart/2008/layout/LinedList"/>
    <dgm:cxn modelId="{26EAE76F-BD1D-4DD8-BFCD-A335AEC80E26}" type="presParOf" srcId="{4DD4086D-1F86-4BA9-9C34-FCA54B59AB75}" destId="{76262FF5-2CBA-4F57-BF28-062F56A938B1}" srcOrd="0" destOrd="0" presId="urn:microsoft.com/office/officeart/2008/layout/LinedList"/>
    <dgm:cxn modelId="{CE023FCC-7206-4E40-9F09-621EE802BECD}" type="presParOf" srcId="{4DD4086D-1F86-4BA9-9C34-FCA54B59AB75}" destId="{A14FE3E0-4922-4A13-B4AC-4D7652FBA699}" srcOrd="1" destOrd="0" presId="urn:microsoft.com/office/officeart/2008/layout/LinedList"/>
    <dgm:cxn modelId="{9F4CA7C1-6439-471B-9457-F1AFFF758C88}" type="presParOf" srcId="{921864E9-C06C-4990-ABE6-00B4D1F95248}" destId="{8639BB26-39E9-4B45-B7F9-06975F04FD48}" srcOrd="2" destOrd="0" presId="urn:microsoft.com/office/officeart/2008/layout/LinedList"/>
    <dgm:cxn modelId="{C4120A2C-8E64-4A8E-8C31-8519CEDD775A}" type="presParOf" srcId="{921864E9-C06C-4990-ABE6-00B4D1F95248}" destId="{61ED7489-2DBB-465A-8F6D-CB13ED97A23D}" srcOrd="3" destOrd="0" presId="urn:microsoft.com/office/officeart/2008/layout/LinedList"/>
    <dgm:cxn modelId="{6699EC3E-BF93-4CE5-83B9-3A550042F54F}" type="presParOf" srcId="{61ED7489-2DBB-465A-8F6D-CB13ED97A23D}" destId="{D4AA7A06-753D-4371-87B4-953C9C96E2AB}" srcOrd="0" destOrd="0" presId="urn:microsoft.com/office/officeart/2008/layout/LinedList"/>
    <dgm:cxn modelId="{0C7904A3-FEFE-40A9-B9B2-909CFD6C38B6}" type="presParOf" srcId="{61ED7489-2DBB-465A-8F6D-CB13ED97A23D}" destId="{C9B73411-3CC9-4871-AE01-3BE4C48FA96B}" srcOrd="1" destOrd="0" presId="urn:microsoft.com/office/officeart/2008/layout/LinedList"/>
    <dgm:cxn modelId="{BC416B9B-2250-4C1E-9286-4C00485A1DF4}" type="presParOf" srcId="{921864E9-C06C-4990-ABE6-00B4D1F95248}" destId="{B0CAA579-8B36-4B18-A2F6-AB3979D43E50}" srcOrd="4" destOrd="0" presId="urn:microsoft.com/office/officeart/2008/layout/LinedList"/>
    <dgm:cxn modelId="{E2D24DAB-1B42-4C30-80F7-DBD176C8869D}" type="presParOf" srcId="{921864E9-C06C-4990-ABE6-00B4D1F95248}" destId="{180855CC-67D4-4671-890E-ACCA410E46A8}" srcOrd="5" destOrd="0" presId="urn:microsoft.com/office/officeart/2008/layout/LinedList"/>
    <dgm:cxn modelId="{37967ED8-000F-4BF0-8B38-03FEE9A58DA5}" type="presParOf" srcId="{180855CC-67D4-4671-890E-ACCA410E46A8}" destId="{1DB1307D-61AD-4A9E-8BA1-79A09B9CEFE7}" srcOrd="0" destOrd="0" presId="urn:microsoft.com/office/officeart/2008/layout/LinedList"/>
    <dgm:cxn modelId="{927219F4-FFC3-4B3B-878B-C6ADC3902260}" type="presParOf" srcId="{180855CC-67D4-4671-890E-ACCA410E46A8}" destId="{41AE7F18-FCDD-4FFE-8CDB-081729A7C884}" srcOrd="1" destOrd="0" presId="urn:microsoft.com/office/officeart/2008/layout/LinedList"/>
    <dgm:cxn modelId="{9DAF761F-A46E-430A-99DE-7FD6AC71F566}" type="presParOf" srcId="{921864E9-C06C-4990-ABE6-00B4D1F95248}" destId="{FE2C6255-A9EE-4B87-9789-24CD90015FEE}" srcOrd="6" destOrd="0" presId="urn:microsoft.com/office/officeart/2008/layout/LinedList"/>
    <dgm:cxn modelId="{431F74C7-B4FD-4575-88DF-98E3A098E38B}" type="presParOf" srcId="{921864E9-C06C-4990-ABE6-00B4D1F95248}" destId="{B330D768-30C7-42F5-B7FF-AADD862E6F75}" srcOrd="7" destOrd="0" presId="urn:microsoft.com/office/officeart/2008/layout/LinedList"/>
    <dgm:cxn modelId="{141EACA1-3C51-4127-B7B7-F03CC374C34F}" type="presParOf" srcId="{B330D768-30C7-42F5-B7FF-AADD862E6F75}" destId="{2BF565DC-3A81-444F-844A-AC91DB0750BF}" srcOrd="0" destOrd="0" presId="urn:microsoft.com/office/officeart/2008/layout/LinedList"/>
    <dgm:cxn modelId="{5F287A4C-9231-483D-B380-64CA6DE1DA99}" type="presParOf" srcId="{B330D768-30C7-42F5-B7FF-AADD862E6F75}" destId="{E4C9F42E-15F8-4CCF-A3C9-3E46FDA9CA7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8ECCE-3191-493A-B0BB-8C963EFD83DE}">
      <dsp:nvSpPr>
        <dsp:cNvPr id="0" name=""/>
        <dsp:cNvSpPr/>
      </dsp:nvSpPr>
      <dsp:spPr>
        <a:xfrm>
          <a:off x="0" y="0"/>
          <a:ext cx="10008358"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6262FF5-2CBA-4F57-BF28-062F56A938B1}">
      <dsp:nvSpPr>
        <dsp:cNvPr id="0" name=""/>
        <dsp:cNvSpPr/>
      </dsp:nvSpPr>
      <dsp:spPr>
        <a:xfrm>
          <a:off x="0" y="0"/>
          <a:ext cx="10008358" cy="137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dirty="0">
              <a:effectLst>
                <a:outerShdw blurRad="38100" dist="38100" dir="2700000" algn="tl">
                  <a:srgbClr val="000000">
                    <a:alpha val="43137"/>
                  </a:srgbClr>
                </a:outerShdw>
              </a:effectLst>
            </a:rPr>
            <a:t>All these died in faith, without receiving the promises, but having seen them and having welcomed them from a distance, and having confessed that they were </a:t>
          </a:r>
          <a:r>
            <a:rPr lang="en-US" sz="2500" b="0" i="0" u="sng" kern="1200" baseline="0" dirty="0">
              <a:effectLst>
                <a:outerShdw blurRad="38100" dist="38100" dir="2700000" algn="tl">
                  <a:srgbClr val="000000">
                    <a:alpha val="43137"/>
                  </a:srgbClr>
                </a:outerShdw>
              </a:effectLst>
            </a:rPr>
            <a:t>strangers and exiles</a:t>
          </a:r>
          <a:r>
            <a:rPr lang="en-US" sz="2500" b="0" i="0" kern="1200" baseline="0" dirty="0">
              <a:effectLst>
                <a:outerShdw blurRad="38100" dist="38100" dir="2700000" algn="tl">
                  <a:srgbClr val="000000">
                    <a:alpha val="43137"/>
                  </a:srgbClr>
                </a:outerShdw>
              </a:effectLst>
            </a:rPr>
            <a:t> on the earth. (</a:t>
          </a:r>
          <a:r>
            <a:rPr lang="en-US" sz="2500" b="0" kern="1200" dirty="0">
              <a:effectLst>
                <a:outerShdw blurRad="38100" dist="38100" dir="2700000" algn="tl">
                  <a:srgbClr val="000000">
                    <a:alpha val="43137"/>
                  </a:srgbClr>
                </a:outerShdw>
              </a:effectLst>
            </a:rPr>
            <a:t>Hebrews 11:13)</a:t>
          </a:r>
        </a:p>
      </dsp:txBody>
      <dsp:txXfrm>
        <a:off x="0" y="0"/>
        <a:ext cx="10008358" cy="1375012"/>
      </dsp:txXfrm>
    </dsp:sp>
    <dsp:sp modelId="{8639BB26-39E9-4B45-B7F9-06975F04FD48}">
      <dsp:nvSpPr>
        <dsp:cNvPr id="0" name=""/>
        <dsp:cNvSpPr/>
      </dsp:nvSpPr>
      <dsp:spPr>
        <a:xfrm>
          <a:off x="0" y="1375012"/>
          <a:ext cx="10008358"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4AA7A06-753D-4371-87B4-953C9C96E2AB}">
      <dsp:nvSpPr>
        <dsp:cNvPr id="0" name=""/>
        <dsp:cNvSpPr/>
      </dsp:nvSpPr>
      <dsp:spPr>
        <a:xfrm>
          <a:off x="0" y="1375012"/>
          <a:ext cx="10008358" cy="137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In all this, they are surprised that you do not run with them into the same excesses of dissipation, and they malign you (1 Peter 4:4)</a:t>
          </a:r>
        </a:p>
      </dsp:txBody>
      <dsp:txXfrm>
        <a:off x="0" y="1375012"/>
        <a:ext cx="10008358" cy="1375012"/>
      </dsp:txXfrm>
    </dsp:sp>
    <dsp:sp modelId="{B0CAA579-8B36-4B18-A2F6-AB3979D43E50}">
      <dsp:nvSpPr>
        <dsp:cNvPr id="0" name=""/>
        <dsp:cNvSpPr/>
      </dsp:nvSpPr>
      <dsp:spPr>
        <a:xfrm>
          <a:off x="0" y="2750024"/>
          <a:ext cx="10008358"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DB1307D-61AD-4A9E-8BA1-79A09B9CEFE7}">
      <dsp:nvSpPr>
        <dsp:cNvPr id="0" name=""/>
        <dsp:cNvSpPr/>
      </dsp:nvSpPr>
      <dsp:spPr>
        <a:xfrm>
          <a:off x="0" y="2750024"/>
          <a:ext cx="10008358" cy="137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Do not be surprised, brethren, if the world hates you. (1 John 3:13)</a:t>
          </a:r>
        </a:p>
      </dsp:txBody>
      <dsp:txXfrm>
        <a:off x="0" y="2750024"/>
        <a:ext cx="10008358" cy="1375012"/>
      </dsp:txXfrm>
    </dsp:sp>
    <dsp:sp modelId="{FE2C6255-A9EE-4B87-9789-24CD90015FEE}">
      <dsp:nvSpPr>
        <dsp:cNvPr id="0" name=""/>
        <dsp:cNvSpPr/>
      </dsp:nvSpPr>
      <dsp:spPr>
        <a:xfrm>
          <a:off x="0" y="4125036"/>
          <a:ext cx="10008358"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BF565DC-3A81-444F-844A-AC91DB0750BF}">
      <dsp:nvSpPr>
        <dsp:cNvPr id="0" name=""/>
        <dsp:cNvSpPr/>
      </dsp:nvSpPr>
      <dsp:spPr>
        <a:xfrm>
          <a:off x="0" y="4125036"/>
          <a:ext cx="10008358" cy="137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Beloved, do not be surprised at the fiery ordeal among you, which comes upon you for your testing, as though some strange thing were happening to you (1 Peter 4:12)</a:t>
          </a:r>
        </a:p>
      </dsp:txBody>
      <dsp:txXfrm>
        <a:off x="0" y="4125036"/>
        <a:ext cx="10008358" cy="13750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39562-3B50-4877-BF2A-957D79E23481}"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6D080-A8B5-4412-B826-AA95197D13D8}" type="slidenum">
              <a:rPr lang="en-US" smtClean="0"/>
              <a:t>‹#›</a:t>
            </a:fld>
            <a:endParaRPr lang="en-US"/>
          </a:p>
        </p:txBody>
      </p:sp>
    </p:spTree>
    <p:extLst>
      <p:ext uri="{BB962C8B-B14F-4D97-AF65-F5344CB8AC3E}">
        <p14:creationId xmlns:p14="http://schemas.microsoft.com/office/powerpoint/2010/main" val="140618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Wilmer McLean was 46 years old when the Civil War began in 1861. His farm was located at a spot called Manassas. A stream called Bull Run meandered through his property. Yes, you guessed it – the Civil War’s first major battle was the First Battle of Bull Run, or Manassas, because of where it was located. </a:t>
            </a:r>
          </a:p>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His farmhouse was taken over as a Confederate headquarters, and day after McLean left with his family an artillery shell tore through his detached kitchen where the dinner of the Confederate general was being prepared. Three days later, the First Battle of Bull Run began. His barn was used as military hospital and jail.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E9C50-8DA8-4D31-BC17-95BA55B358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Malgun Gothic" panose="020B0503020000020004" pitchFamily="34" charset="-127"/>
              </a:rPr>
              <a:t>So again, I ask, “Where can I go?”</a:t>
            </a:r>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11</a:t>
            </a:fld>
            <a:endParaRPr lang="en-US"/>
          </a:p>
        </p:txBody>
      </p:sp>
    </p:spTree>
    <p:extLst>
      <p:ext uri="{BB962C8B-B14F-4D97-AF65-F5344CB8AC3E}">
        <p14:creationId xmlns:p14="http://schemas.microsoft.com/office/powerpoint/2010/main" val="370866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McLean’s home became unusable, so he sought for another.</a:t>
            </a: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13</a:t>
            </a:fld>
            <a:endParaRPr lang="en-US"/>
          </a:p>
        </p:txBody>
      </p:sp>
    </p:spTree>
    <p:extLst>
      <p:ext uri="{BB962C8B-B14F-4D97-AF65-F5344CB8AC3E}">
        <p14:creationId xmlns:p14="http://schemas.microsoft.com/office/powerpoint/2010/main" val="295193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Hebrews 11:8-16</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for he was looking for the city which has foundations, whose architect and builder is God.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they are seeking a country of their own.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they desire a better country, that is, a heavenly one.</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Unlike Israel who always looked back to Egypt.</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We have an escape that God has prepared for us.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But notice “</a:t>
            </a:r>
            <a:r>
              <a:rPr lang="en-US" sz="1100" dirty="0">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if they had been thinking of that country from which they went out…</a:t>
            </a: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That’s why I want to stress the negatives of living in the world.</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Alan, aren’t you optimistic? Why so negative. Because no matter what politician is elected, no matter what president, no matter what supreme court decision, this world is passing away.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Many are happy by ignoring reality. That is their escape. They retreat to their happy place. We can ignore these for only so long.</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If we don’t realize the negatives in this world, we don’t see the need to desire a better country.</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16</a:t>
            </a:fld>
            <a:endParaRPr lang="en-US"/>
          </a:p>
        </p:txBody>
      </p:sp>
    </p:spTree>
    <p:extLst>
      <p:ext uri="{BB962C8B-B14F-4D97-AF65-F5344CB8AC3E}">
        <p14:creationId xmlns:p14="http://schemas.microsoft.com/office/powerpoint/2010/main" val="301368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Consider why Lot’s soul was tormented.  It is not that others tormented him, but rather that he was tormented by what he saw. </a:t>
            </a:r>
          </a:p>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Are we not tormented when we see the wickedness, immorality, depravity around us?</a:t>
            </a:r>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17</a:t>
            </a:fld>
            <a:endParaRPr lang="en-US"/>
          </a:p>
        </p:txBody>
      </p:sp>
    </p:spTree>
    <p:extLst>
      <p:ext uri="{BB962C8B-B14F-4D97-AF65-F5344CB8AC3E}">
        <p14:creationId xmlns:p14="http://schemas.microsoft.com/office/powerpoint/2010/main" val="66926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We should feel out of place.</a:t>
            </a:r>
          </a:p>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We should not feel comfortable in this world. </a:t>
            </a:r>
          </a:p>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We are a peculiar people. </a:t>
            </a:r>
          </a:p>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Consider why Lot’s soul was tormented.  </a:t>
            </a:r>
          </a:p>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Are we not tormented when we see the wickedness, immorality, depravity around us? </a:t>
            </a:r>
          </a:p>
          <a:p>
            <a:pPr marL="171450" indent="-171450">
              <a:buFont typeface="Arial" panose="020B0604020202020204" pitchFamily="34" charset="0"/>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Strangers and exiles – this world was not their home – they felt out of place</a:t>
            </a:r>
          </a:p>
          <a:p>
            <a:pPr marL="171450" indent="-171450">
              <a:buFont typeface="Arial" panose="020B0604020202020204" pitchFamily="34" charset="0"/>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 world cannot understand us – they make fun of us</a:t>
            </a:r>
          </a:p>
          <a:p>
            <a:pPr marL="171450" indent="-171450">
              <a:buFont typeface="Arial" panose="020B0604020202020204" pitchFamily="34" charset="0"/>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 world hates us – there is no such thing as coexistence – IF you truly stand for what is right</a:t>
            </a:r>
          </a:p>
          <a:p>
            <a:pPr marL="171450" indent="-171450">
              <a:buFont typeface="Arial" panose="020B0604020202020204" pitchFamily="34" charset="0"/>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 world will persecute us</a:t>
            </a:r>
          </a:p>
          <a:p>
            <a:pPr marL="171450" indent="-171450">
              <a:buFont typeface="Arial" panose="020B0604020202020204" pitchFamily="34" charset="0"/>
              <a:buChar char="•"/>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18</a:t>
            </a:fld>
            <a:endParaRPr lang="en-US"/>
          </a:p>
        </p:txBody>
      </p:sp>
    </p:spTree>
    <p:extLst>
      <p:ext uri="{BB962C8B-B14F-4D97-AF65-F5344CB8AC3E}">
        <p14:creationId xmlns:p14="http://schemas.microsoft.com/office/powerpoint/2010/main" val="132698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Even righteous Lot did not see it.</a:t>
            </a:r>
          </a:p>
          <a:p>
            <a:r>
              <a:rPr lang="en-US" dirty="0"/>
              <a:t>Lot had first set his tents outside Sodom, then in Sodom, then he sat in the city gate</a:t>
            </a:r>
          </a:p>
          <a:p>
            <a:r>
              <a:rPr lang="en-US" dirty="0"/>
              <a:t>He hesitated</a:t>
            </a:r>
          </a:p>
          <a:p>
            <a:r>
              <a:rPr lang="en-US" dirty="0"/>
              <a:t>He stayed in Sodom too long – his wife, his daughters</a:t>
            </a: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19</a:t>
            </a:fld>
            <a:endParaRPr lang="en-US"/>
          </a:p>
        </p:txBody>
      </p:sp>
    </p:spTree>
    <p:extLst>
      <p:ext uri="{BB962C8B-B14F-4D97-AF65-F5344CB8AC3E}">
        <p14:creationId xmlns:p14="http://schemas.microsoft.com/office/powerpoint/2010/main" val="10837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they had been thinking of the city from which they came…..</a:t>
            </a:r>
          </a:p>
          <a:p>
            <a:pPr marL="628650" lvl="1" indent="-171450">
              <a:buFont typeface="Arial" panose="020B0604020202020204" pitchFamily="34" charset="0"/>
              <a:buChar char="•"/>
            </a:pPr>
            <a:r>
              <a:rPr lang="en-US" dirty="0"/>
              <a:t>Death puts us in the right perspective to help us assess</a:t>
            </a:r>
          </a:p>
          <a:p>
            <a:pPr marL="171450" lvl="0" indent="-171450">
              <a:buFont typeface="Arial" panose="020B0604020202020204" pitchFamily="34" charset="0"/>
              <a:buChar char="•"/>
            </a:pPr>
            <a:r>
              <a:rPr lang="en-US" dirty="0"/>
              <a:t>Those without hope live in despair – many suicides from pandemic and lockdown.</a:t>
            </a:r>
          </a:p>
          <a:p>
            <a:pPr marL="628650" lvl="1" indent="-171450">
              <a:buFont typeface="Arial" panose="020B0604020202020204" pitchFamily="34" charset="0"/>
              <a:buChar char="•"/>
            </a:pPr>
            <a:r>
              <a:rPr lang="en-US" dirty="0"/>
              <a:t>They are not able to see what is better.</a:t>
            </a:r>
          </a:p>
        </p:txBody>
      </p:sp>
      <p:sp>
        <p:nvSpPr>
          <p:cNvPr id="4" name="Slide Number Placeholder 3"/>
          <p:cNvSpPr>
            <a:spLocks noGrp="1"/>
          </p:cNvSpPr>
          <p:nvPr>
            <p:ph type="sldNum" sz="quarter" idx="5"/>
          </p:nvPr>
        </p:nvSpPr>
        <p:spPr/>
        <p:txBody>
          <a:bodyPr/>
          <a:lstStyle/>
          <a:p>
            <a:fld id="{0F16D080-A8B5-4412-B826-AA95197D13D8}" type="slidenum">
              <a:rPr lang="en-US" smtClean="0"/>
              <a:t>20</a:t>
            </a:fld>
            <a:endParaRPr lang="en-US"/>
          </a:p>
        </p:txBody>
      </p:sp>
    </p:spTree>
    <p:extLst>
      <p:ext uri="{BB962C8B-B14F-4D97-AF65-F5344CB8AC3E}">
        <p14:creationId xmlns:p14="http://schemas.microsoft.com/office/powerpoint/2010/main" val="278786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Needless to say, McLean moved to more pleasant surroundings and in 1863 moved to a quiet place called Appomattox Court House on the other side of Virginia. That’s right, Appomattox Court House is where General Lee surrendered to General Grant.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E9C50-8DA8-4D31-BC17-95BA55B358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After Lee departed his house was ransacked by Union officers. As McLean protested, the soldiers walked out with the tables and chairs used by Lee and Grant, a stone inkstand, brass candlesticks and even the favorite rag doll of his 7-year-old daughter, Lula. They tore apart McLean’s cane-bottomed chairs and cut upholstery strips from his sofas as mementoes. As compensation, the soldiers shoved money into the hands of the unwilling seller and threw it onto the floor when he refused to accept it.</a:t>
            </a:r>
          </a:p>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McLean told a Confederate general the next day, “These armies tore my place on Bull Run all to pieces, and kept running over it backward and forward till no man could live there,” “And now, just look around you! Not a fence-rail is left on the place, the last guns trampled down all my crops, and Lee surrenders to Grant in my house.”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E9C50-8DA8-4D31-BC17-95BA55B358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Do you ever desire to find greener pastures – to a better place?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From the illustration of Wilmer McLean, it may seem like we should be content where we are since we come to realize that greener pastures aren’t really greener after all.</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However, was Mr. McLean’s move a reasonable one?</a:t>
            </a:r>
          </a:p>
          <a:p>
            <a:pPr marL="342900" marR="0" lvl="0" indent="-342900">
              <a:spcBef>
                <a:spcPts val="0"/>
              </a:spcBef>
              <a:spcAft>
                <a:spcPts val="0"/>
              </a:spcAft>
              <a:buFont typeface="Symbol" panose="05050102010706020507" pitchFamily="18" charset="2"/>
              <a:buChar char=""/>
            </a:pPr>
            <a:r>
              <a:rPr lang="en-US" sz="1200" strike="sngStrike" dirty="0">
                <a:effectLst/>
                <a:latin typeface="Times New Roman" panose="02020603050405020304" pitchFamily="18" charset="0"/>
                <a:ea typeface="Times New Roman" panose="02020603050405020304" pitchFamily="18" charset="0"/>
              </a:rPr>
              <a:t>Yes. The point is not that we should never desire someplace better, but rather, we should have realistic goals of that better place. </a:t>
            </a:r>
          </a:p>
          <a:p>
            <a:pPr marL="742950" marR="0" lvl="1" indent="-285750">
              <a:spcBef>
                <a:spcPts val="0"/>
              </a:spcBef>
              <a:spcAft>
                <a:spcPts val="0"/>
              </a:spcAft>
              <a:buFont typeface="Courier New" panose="02070309020205020404" pitchFamily="49" charset="0"/>
              <a:buChar char="o"/>
            </a:pPr>
            <a:r>
              <a:rPr lang="en-US" sz="1200" strike="sngStrike" dirty="0">
                <a:effectLst/>
                <a:latin typeface="Times New Roman" panose="02020603050405020304" pitchFamily="18" charset="0"/>
                <a:ea typeface="Times New Roman" panose="02020603050405020304" pitchFamily="18" charset="0"/>
              </a:rPr>
              <a:t>As we know and as I will point out, in this life, nothing is certain. This world will </a:t>
            </a:r>
            <a:r>
              <a:rPr lang="en-US" sz="1200" strike="sngStrike" dirty="0" err="1">
                <a:effectLst/>
                <a:latin typeface="Times New Roman" panose="02020603050405020304" pitchFamily="18" charset="0"/>
                <a:ea typeface="Times New Roman" panose="02020603050405020304" pitchFamily="18" charset="0"/>
              </a:rPr>
              <a:t>continute</a:t>
            </a:r>
            <a:r>
              <a:rPr lang="en-US" sz="1200" strike="sngStrike" dirty="0">
                <a:effectLst/>
                <a:latin typeface="Times New Roman" panose="02020603050405020304" pitchFamily="18" charset="0"/>
                <a:ea typeface="Times New Roman" panose="02020603050405020304" pitchFamily="18" charset="0"/>
              </a:rPr>
              <a:t> to disappoint. </a:t>
            </a:r>
          </a:p>
          <a:p>
            <a:pPr marL="742950" marR="0" lvl="1" indent="-285750">
              <a:spcBef>
                <a:spcPts val="0"/>
              </a:spcBef>
              <a:spcAft>
                <a:spcPts val="0"/>
              </a:spcAft>
              <a:buFont typeface="Courier New" panose="02070309020205020404" pitchFamily="49" charset="0"/>
              <a:buChar char="o"/>
            </a:pPr>
            <a:r>
              <a:rPr lang="en-US" sz="1200" strike="sngStrike" dirty="0">
                <a:effectLst/>
                <a:latin typeface="Times New Roman" panose="02020603050405020304" pitchFamily="18" charset="0"/>
                <a:ea typeface="Times New Roman" panose="02020603050405020304" pitchFamily="18" charset="0"/>
              </a:rPr>
              <a:t>We only have certainty in what God has prepared for us and that is the place we should desire.</a:t>
            </a: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5</a:t>
            </a:fld>
            <a:endParaRPr lang="en-US"/>
          </a:p>
        </p:txBody>
      </p:sp>
    </p:spTree>
    <p:extLst>
      <p:ext uri="{BB962C8B-B14F-4D97-AF65-F5344CB8AC3E}">
        <p14:creationId xmlns:p14="http://schemas.microsoft.com/office/powerpoint/2010/main" val="111403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Yes, we are to be content (1 Timothy 6:8), but that does not mean that we shouldn’t take advantage of moving someplace better.</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Were you called while a slave? Do not worry about it; but if you are able also to become free, rather do that. (1 Corinthians 7:21)</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Elijah fleeing Jezebel</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"But whenever they persecute you in one city, flee to the next; for truly I say to you, you will not finish going through the cities of Israel until the Son of Man comes.(Matthew 10:23)</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Saul was in hearty agreement with putting him to death. And on that day a great persecution began against the church in Jerusalem, and they were all scattered throughout the regions of Judea and Samaria, except the apostles.(Acts 8:1)</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"Therefore when you see the ABOMINATION OF DESOLATION which was spoken of through Daniel the prophet, standing in the holy place (let the reader understand), then those who are in Judea must flee to the mountains.(Matthew 24:15-16)</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Refugees are fleeing Afghanistan.</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143000" marR="0" lvl="2" indent="-228600">
              <a:spcBef>
                <a:spcPts val="0"/>
              </a:spcBef>
              <a:spcAft>
                <a:spcPts val="0"/>
              </a:spcAft>
              <a:buFont typeface="Courier New" panose="02070309020205020404" pitchFamily="49" charset="0"/>
              <a:buChar char="o"/>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Parents giving up children, and people clinging onto planes as they left – image of person falling from plane – person found dead in wheel well of plane after landing. These extreme efforts to escape Afghanistan indicate at least a perceived expectation of worsening conditions in that country.</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143000" marR="0" lvl="2" indent="-228600">
              <a:spcBef>
                <a:spcPts val="0"/>
              </a:spcBef>
              <a:spcAft>
                <a:spcPts val="0"/>
              </a:spcAft>
              <a:buFont typeface="Courier New" panose="02070309020205020404" pitchFamily="49" charset="0"/>
              <a:buChar char="o"/>
            </a:pPr>
            <a:r>
              <a:rPr lang="en-US" sz="1200" kern="100" dirty="0">
                <a:effectLst/>
                <a:latin typeface="Times New Roman" panose="02020603050405020304" pitchFamily="18" charset="0"/>
                <a:ea typeface="Malgun Gothic" panose="020B0503020000020004" pitchFamily="34" charset="-127"/>
                <a:cs typeface="Times New Roman" panose="02020603050405020304" pitchFamily="18" charset="0"/>
              </a:rPr>
              <a:t>They are looking for a better place.</a:t>
            </a:r>
            <a:endParaRPr lang="en-US" sz="11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16D080-A8B5-4412-B826-AA95197D13D8}" type="slidenum">
              <a:rPr lang="en-US" smtClean="0"/>
              <a:t>6</a:t>
            </a:fld>
            <a:endParaRPr lang="en-US"/>
          </a:p>
        </p:txBody>
      </p:sp>
    </p:spTree>
    <p:extLst>
      <p:ext uri="{BB962C8B-B14F-4D97-AF65-F5344CB8AC3E}">
        <p14:creationId xmlns:p14="http://schemas.microsoft.com/office/powerpoint/2010/main" val="360468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do you look for when selecting your “pasture?”</a:t>
            </a:r>
          </a:p>
          <a:p>
            <a:endParaRPr lang="en-US" dirty="0"/>
          </a:p>
          <a:p>
            <a:r>
              <a:rPr lang="en-US" dirty="0"/>
              <a:t>Have to weight the costs and benefits everywhere.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For me, in the US, I see deterioration of moral values and an increase in assaults against what is good.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Don’t know exact future of US, but we need to move away from the idea that since all is well now, all will continue to be well in the future. </a:t>
            </a: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7</a:t>
            </a:fld>
            <a:endParaRPr lang="en-US"/>
          </a:p>
        </p:txBody>
      </p:sp>
    </p:spTree>
    <p:extLst>
      <p:ext uri="{BB962C8B-B14F-4D97-AF65-F5344CB8AC3E}">
        <p14:creationId xmlns:p14="http://schemas.microsoft.com/office/powerpoint/2010/main" val="55065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There are pockets of safety, such as Arkansas and Texas, but as the federal government extends its power, we are exposed to losing those safe areas. So, I ask, where could I go?</a:t>
            </a: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8</a:t>
            </a:fld>
            <a:endParaRPr lang="en-US"/>
          </a:p>
        </p:txBody>
      </p:sp>
    </p:spTree>
    <p:extLst>
      <p:ext uri="{BB962C8B-B14F-4D97-AF65-F5344CB8AC3E}">
        <p14:creationId xmlns:p14="http://schemas.microsoft.com/office/powerpoint/2010/main" val="406931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Problem: Nothing is certain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No matter where we go, we find ourselves in the same or similar situation</a:t>
            </a: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9</a:t>
            </a:fld>
            <a:endParaRPr lang="en-US"/>
          </a:p>
        </p:txBody>
      </p:sp>
    </p:spTree>
    <p:extLst>
      <p:ext uri="{BB962C8B-B14F-4D97-AF65-F5344CB8AC3E}">
        <p14:creationId xmlns:p14="http://schemas.microsoft.com/office/powerpoint/2010/main" val="265877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In this life, relocating is a temporary fix.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Religious persecution, progressive immorality and wickedness, crime, disease, accidents, natural disasters, government oppression, and death.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Dangers are still there. We will never escape the possibility of disease, suffering, accidents, and most certainly, death.</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Don’t be fooled into thinking are immune to these things. Moving may postpone some dangers and will not alleviate all dangers. In the end, in this life we have no hope. We need to be looking for a better place and that place is not in this world. Move away from seeking another place in this world and in this life.</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16D080-A8B5-4412-B826-AA95197D13D8}" type="slidenum">
              <a:rPr lang="en-US" smtClean="0"/>
              <a:t>10</a:t>
            </a:fld>
            <a:endParaRPr lang="en-US"/>
          </a:p>
        </p:txBody>
      </p:sp>
    </p:spTree>
    <p:extLst>
      <p:ext uri="{BB962C8B-B14F-4D97-AF65-F5344CB8AC3E}">
        <p14:creationId xmlns:p14="http://schemas.microsoft.com/office/powerpoint/2010/main" val="379455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BD8DC146-E470-407D-815B-8B4F86C56782}" type="datetimeFigureOut">
              <a:rPr lang="en-US" smtClean="0"/>
              <a:pPr/>
              <a:t>5/1/2025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24695AD-7887-492A-9D20-6D9911843FD7}"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Tree>
    <p:extLst>
      <p:ext uri="{BB962C8B-B14F-4D97-AF65-F5344CB8AC3E}">
        <p14:creationId xmlns:p14="http://schemas.microsoft.com/office/powerpoint/2010/main" val="34827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8DC146-E470-407D-815B-8B4F86C56782}"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109093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8DC146-E470-407D-815B-8B4F86C56782}"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6050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685399-6C22-45B4-9F96-359A2DEDF73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10880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85399-6C22-45B4-9F96-359A2DEDF73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36586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85399-6C22-45B4-9F96-359A2DEDF73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365598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22972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8"/>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8"/>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685399-6C22-45B4-9F96-359A2DEDF739}"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153078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685399-6C22-45B4-9F96-359A2DEDF739}"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6747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85399-6C22-45B4-9F96-359A2DEDF739}"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154392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16850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8DC146-E470-407D-815B-8B4F86C56782}"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158460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6" y="609600"/>
            <a:ext cx="3584167" cy="5204832"/>
          </a:xfrm>
          <a:prstGeom prst="rect">
            <a:avLst/>
          </a:prstGeom>
        </p:spPr>
      </p:pic>
      <p:sp>
        <p:nvSpPr>
          <p:cNvPr id="2" name="Title 1"/>
          <p:cNvSpPr>
            <a:spLocks noGrp="1"/>
          </p:cNvSpPr>
          <p:nvPr>
            <p:ph type="title"/>
          </p:nvPr>
        </p:nvSpPr>
        <p:spPr>
          <a:xfrm>
            <a:off x="913796"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6" y="2439261"/>
            <a:ext cx="5934949" cy="337613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3238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5" y="547807"/>
            <a:ext cx="10141799" cy="3816806"/>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11"/>
            <a:ext cx="9845347" cy="3525671"/>
          </a:xfrm>
          <a:effectLst>
            <a:outerShdw blurRad="38100" dist="25400" dir="4440000">
              <a:srgbClr val="000000">
                <a:alpha val="36000"/>
              </a:srgbClr>
            </a:outerShdw>
          </a:effectLst>
        </p:spPr>
        <p:txBody>
          <a:bodyPr anchor="t">
            <a:normAutofit/>
          </a:bodyPr>
          <a:lstStyle>
            <a:lvl1pPr marL="0" indent="0" algn="ctr">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28995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239994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860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685399-6C22-45B4-9F96-359A2DEDF73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96981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685399-6C22-45B4-9F96-359A2DEDF739}"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1585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3" y="1818216"/>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1" y="1818216"/>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6"/>
            <a:ext cx="3339972" cy="1847851"/>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9"/>
            <a:ext cx="3300984" cy="1310833"/>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685399-6C22-45B4-9F96-359A2DEDF739}"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3243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85399-6C22-45B4-9F96-359A2DEDF73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18641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85399-6C22-45B4-9F96-359A2DEDF73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9604-C418-4B16-8B0D-5B7447156BA3}" type="slidenum">
              <a:rPr lang="en-US" smtClean="0"/>
              <a:t>‹#›</a:t>
            </a:fld>
            <a:endParaRPr lang="en-US"/>
          </a:p>
        </p:txBody>
      </p:sp>
    </p:spTree>
    <p:extLst>
      <p:ext uri="{BB962C8B-B14F-4D97-AF65-F5344CB8AC3E}">
        <p14:creationId xmlns:p14="http://schemas.microsoft.com/office/powerpoint/2010/main" val="345715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0"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8DC146-E470-407D-815B-8B4F86C56782}"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80"/>
            <a:ext cx="1016000" cy="365125"/>
          </a:xfrm>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2536511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5"/>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8DC146-E470-407D-815B-8B4F86C56782}"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3086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5"/>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362205"/>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8DC146-E470-407D-815B-8B4F86C56782}" type="datetimeFigureOut">
              <a:rPr lang="en-US" smtClean="0"/>
              <a:pPr/>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21355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D8DC146-E470-407D-815B-8B4F86C56782}" type="datetimeFigureOut">
              <a:rPr lang="en-US" smtClean="0"/>
              <a:pPr/>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15718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DC146-E470-407D-815B-8B4F86C56782}" type="datetimeFigureOut">
              <a:rPr lang="en-US" smtClean="0"/>
              <a:pPr/>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292297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3" y="1524005"/>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5"/>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8DC146-E470-407D-815B-8B4F86C56782}"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2077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D8DC146-E470-407D-815B-8B4F86C56782}"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695AD-7887-492A-9D20-6D9911843FD7}" type="slidenum">
              <a:rPr lang="en-US" smtClean="0"/>
              <a:pPr/>
              <a:t>‹#›</a:t>
            </a:fld>
            <a:endParaRPr lang="en-US"/>
          </a:p>
        </p:txBody>
      </p:sp>
    </p:spTree>
    <p:extLst>
      <p:ext uri="{BB962C8B-B14F-4D97-AF65-F5344CB8AC3E}">
        <p14:creationId xmlns:p14="http://schemas.microsoft.com/office/powerpoint/2010/main" val="300410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80"/>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8DC146-E470-407D-815B-8B4F86C56782}" type="datetimeFigureOut">
              <a:rPr lang="en-US" smtClean="0"/>
              <a:pPr/>
              <a:t>5/1/2025</a:t>
            </a:fld>
            <a:endParaRPr lang="en-US"/>
          </a:p>
        </p:txBody>
      </p:sp>
      <p:sp>
        <p:nvSpPr>
          <p:cNvPr id="3" name="Footer Placeholder 2"/>
          <p:cNvSpPr>
            <a:spLocks noGrp="1"/>
          </p:cNvSpPr>
          <p:nvPr>
            <p:ph type="ftr" sz="quarter" idx="3"/>
          </p:nvPr>
        </p:nvSpPr>
        <p:spPr>
          <a:xfrm>
            <a:off x="4165600" y="6416680"/>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80"/>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24695AD-7887-492A-9D20-6D9911843FD7}" type="slidenum">
              <a:rPr lang="en-US" smtClean="0"/>
              <a:pPr/>
              <a:t>‹#›</a:t>
            </a:fld>
            <a:endParaRPr lang="en-US"/>
          </a:p>
        </p:txBody>
      </p:sp>
    </p:spTree>
    <p:extLst>
      <p:ext uri="{BB962C8B-B14F-4D97-AF65-F5344CB8AC3E}">
        <p14:creationId xmlns:p14="http://schemas.microsoft.com/office/powerpoint/2010/main" val="3224090690"/>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26" indent="-41147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58" indent="-283457"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28" indent="-22859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78" indent="-182875"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97" indent="-182875"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48" indent="-182875"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11" indent="-18287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074" indent="-182875"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37" indent="-182875"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1685399-6C22-45B4-9F96-359A2DEDF739}" type="datetimeFigureOut">
              <a:rPr lang="en-US" smtClean="0"/>
              <a:t>5/1/2025</a:t>
            </a:fld>
            <a:endParaRPr lang="en-US"/>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CB09604-C418-4B16-8B0D-5B7447156BA3}" type="slidenum">
              <a:rPr lang="en-US" smtClean="0"/>
              <a:t>‹#›</a:t>
            </a:fld>
            <a:endParaRPr lang="en-US"/>
          </a:p>
        </p:txBody>
      </p:sp>
    </p:spTree>
    <p:extLst>
      <p:ext uri="{BB962C8B-B14F-4D97-AF65-F5344CB8AC3E}">
        <p14:creationId xmlns:p14="http://schemas.microsoft.com/office/powerpoint/2010/main" val="867641899"/>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05992" algn="l" defTabSz="457189"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982" indent="-269993" algn="l" defTabSz="457189"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974" indent="-215995" algn="l" defTabSz="457189"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965" indent="-215995"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958" indent="-215995"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55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74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3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122"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30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22328-B44A-8ED8-D3EE-FEA9590A7442}"/>
              </a:ext>
            </a:extLst>
          </p:cNvPr>
          <p:cNvSpPr txBox="1"/>
          <p:nvPr/>
        </p:nvSpPr>
        <p:spPr>
          <a:xfrm>
            <a:off x="4749421" y="3277156"/>
            <a:ext cx="5882183" cy="2949755"/>
          </a:xfrm>
          <a:prstGeom prst="rect">
            <a:avLst/>
          </a:prstGeom>
          <a:effectLst/>
        </p:spPr>
        <p:txBody>
          <a:bodyPr vert="horz" lIns="91440" tIns="45720" rIns="91440" bIns="45720" rtlCol="0" anchor="ctr">
            <a:normAutofit fontScale="70000" lnSpcReduction="20000"/>
          </a:bodyPr>
          <a:lstStyle/>
          <a:p>
            <a:pPr>
              <a:spcBef>
                <a:spcPct val="20000"/>
              </a:spcBef>
              <a:spcAft>
                <a:spcPts val="600"/>
              </a:spcAft>
              <a:buClr>
                <a:schemeClr val="tx2"/>
              </a:buClr>
              <a:buSzPct val="70000"/>
              <a:defRPr/>
            </a:pPr>
            <a:endPar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endParaRPr>
          </a:p>
          <a:p>
            <a:pPr>
              <a:spcBef>
                <a:spcPct val="20000"/>
              </a:spcBef>
              <a:spcAft>
                <a:spcPts val="600"/>
              </a:spcAft>
              <a:buClr>
                <a:schemeClr val="tx2"/>
              </a:buClr>
              <a:buSzPct val="70000"/>
              <a:defRPr/>
            </a:pPr>
            <a:endPar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endParaRPr>
          </a:p>
          <a:p>
            <a:pPr algn="r">
              <a:spcBef>
                <a:spcPct val="20000"/>
              </a:spcBef>
              <a:spcAft>
                <a:spcPts val="600"/>
              </a:spcAft>
              <a:buClr>
                <a:schemeClr val="tx2"/>
              </a:buClr>
              <a:buSzPct val="70000"/>
              <a:defRPr/>
            </a:pPr>
            <a:r>
              <a:rPr lang="en-US" sz="46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rPr>
              <a:t>What man can live and not see death? Can he deliver his soul from the power of </a:t>
            </a:r>
            <a:r>
              <a:rPr lang="en-US" sz="4600" b="1" dirty="0" err="1">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rPr>
              <a:t>Sheol</a:t>
            </a:r>
            <a:r>
              <a:rPr lang="en-US" sz="46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rPr>
              <a:t>?</a:t>
            </a:r>
          </a:p>
          <a:p>
            <a:pPr algn="r">
              <a:spcBef>
                <a:spcPct val="20000"/>
              </a:spcBef>
              <a:spcAft>
                <a:spcPts val="600"/>
              </a:spcAft>
              <a:buClr>
                <a:schemeClr val="tx2"/>
              </a:buClr>
              <a:buSzPct val="70000"/>
              <a:defRPr/>
            </a:pPr>
            <a:r>
              <a:rPr lang="en-US" sz="46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rPr>
              <a:t>Psalm 89:48</a:t>
            </a:r>
          </a:p>
          <a:p>
            <a:pPr>
              <a:spcBef>
                <a:spcPct val="20000"/>
              </a:spcBef>
              <a:spcAft>
                <a:spcPts val="600"/>
              </a:spcAft>
              <a:buClr>
                <a:schemeClr val="tx2"/>
              </a:buClr>
              <a:buSzPct val="70000"/>
              <a:defRPr/>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4" name="TextBox 3">
            <a:extLst>
              <a:ext uri="{FF2B5EF4-FFF2-40B4-BE49-F238E27FC236}">
                <a16:creationId xmlns:a16="http://schemas.microsoft.com/office/drawing/2014/main" id="{CEC87F8E-C5C8-165A-925D-443D9C8B0CFD}"/>
              </a:ext>
            </a:extLst>
          </p:cNvPr>
          <p:cNvSpPr txBox="1"/>
          <p:nvPr/>
        </p:nvSpPr>
        <p:spPr>
          <a:xfrm>
            <a:off x="1555845" y="1194727"/>
            <a:ext cx="5882183" cy="2288984"/>
          </a:xfrm>
          <a:prstGeom prst="rect">
            <a:avLst/>
          </a:prstGeom>
          <a:effectLst/>
        </p:spPr>
        <p:txBody>
          <a:bodyPr vert="horz" lIns="91440" tIns="45720" rIns="91440" bIns="45720" rtlCol="0" anchor="ctr">
            <a:normAutofit/>
          </a:bodyPr>
          <a:lstStyle/>
          <a:p>
            <a:pPr>
              <a:spcBef>
                <a:spcPct val="20000"/>
              </a:spcBef>
              <a:spcAft>
                <a:spcPts val="600"/>
              </a:spcAft>
              <a:buClr>
                <a:schemeClr val="tx2"/>
              </a:buClr>
              <a:buSzPct val="70000"/>
              <a:defRPr/>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rPr>
              <a:t>Man, who is born of woman, Is short-lived and full of turmoil.</a:t>
            </a:r>
          </a:p>
          <a:p>
            <a:pPr>
              <a:spcBef>
                <a:spcPct val="20000"/>
              </a:spcBef>
              <a:spcAft>
                <a:spcPts val="600"/>
              </a:spcAft>
              <a:buClr>
                <a:schemeClr val="tx2"/>
              </a:buClr>
              <a:buSzPct val="70000"/>
              <a:defRPr/>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Book Antiqua" panose="02040602050305030304" pitchFamily="18" charset="0"/>
              </a:rPr>
              <a:t>Job 14:1</a:t>
            </a: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329219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957A80-D7E1-9956-5A97-C24F98CF8C8E}"/>
              </a:ext>
            </a:extLst>
          </p:cNvPr>
          <p:cNvPicPr>
            <a:picLocks noChangeAspect="1"/>
          </p:cNvPicPr>
          <p:nvPr/>
        </p:nvPicPr>
        <p:blipFill rotWithShape="1">
          <a:blip r:embed="rId3"/>
          <a:srcRect l="31196" r="24440"/>
          <a:stretch/>
        </p:blipFill>
        <p:spPr>
          <a:xfrm>
            <a:off x="6095997" y="-20964"/>
            <a:ext cx="4572003" cy="6878965"/>
          </a:xfrm>
          <a:prstGeom prst="rect">
            <a:avLst/>
          </a:prstGeom>
        </p:spPr>
      </p:pic>
      <p:sp>
        <p:nvSpPr>
          <p:cNvPr id="6" name="Title 1">
            <a:extLst>
              <a:ext uri="{FF2B5EF4-FFF2-40B4-BE49-F238E27FC236}">
                <a16:creationId xmlns:a16="http://schemas.microsoft.com/office/drawing/2014/main" id="{5EE97ECE-6C74-714B-C49C-DABF10BA960D}"/>
              </a:ext>
            </a:extLst>
          </p:cNvPr>
          <p:cNvSpPr>
            <a:spLocks noGrp="1"/>
          </p:cNvSpPr>
          <p:nvPr>
            <p:ph type="ctrTitle"/>
          </p:nvPr>
        </p:nvSpPr>
        <p:spPr>
          <a:xfrm>
            <a:off x="2210937" y="844514"/>
            <a:ext cx="3519595" cy="4169749"/>
          </a:xfrm>
        </p:spPr>
        <p:txBody>
          <a:bodyPr>
            <a:normAutofit/>
            <a:scene3d>
              <a:camera prst="orthographicFront"/>
              <a:lightRig rig="soft" dir="t">
                <a:rot lat="0" lon="0" rev="17220000"/>
              </a:lightRig>
            </a:scene3d>
            <a:sp3d extrusionH="57150" prstMaterial="dkEdge">
              <a:bevelT w="38100" h="38100"/>
              <a:extrusionClr>
                <a:schemeClr val="accent1">
                  <a:lumMod val="50000"/>
                </a:schemeClr>
              </a:extrusionClr>
            </a:sp3d>
          </a:bodyPr>
          <a:lstStyle/>
          <a:p>
            <a:r>
              <a:rPr lang="en-US" sz="4400" b="1" dirty="0"/>
              <a:t>Where Can I Go?</a:t>
            </a:r>
          </a:p>
        </p:txBody>
      </p:sp>
    </p:spTree>
    <p:extLst>
      <p:ext uri="{BB962C8B-B14F-4D97-AF65-F5344CB8AC3E}">
        <p14:creationId xmlns:p14="http://schemas.microsoft.com/office/powerpoint/2010/main" val="35904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1" name="Picture 20" descr="World map made up of coins">
            <a:extLst>
              <a:ext uri="{FF2B5EF4-FFF2-40B4-BE49-F238E27FC236}">
                <a16:creationId xmlns:a16="http://schemas.microsoft.com/office/drawing/2014/main" id="{4417D563-B0CB-9F25-02B6-C275414E7994}"/>
              </a:ext>
            </a:extLst>
          </p:cNvPr>
          <p:cNvPicPr>
            <a:picLocks noChangeAspect="1"/>
          </p:cNvPicPr>
          <p:nvPr/>
        </p:nvPicPr>
        <p:blipFill rotWithShape="1">
          <a:blip r:embed="rId3"/>
          <a:srcRect l="26452" r="23714" b="-2"/>
          <a:stretch/>
        </p:blipFill>
        <p:spPr>
          <a:xfrm>
            <a:off x="1517538" y="10"/>
            <a:ext cx="4571999" cy="6857991"/>
          </a:xfrm>
          <a:prstGeom prst="rect">
            <a:avLst/>
          </a:prstGeom>
        </p:spPr>
      </p:pic>
      <p:sp>
        <p:nvSpPr>
          <p:cNvPr id="3" name="TextBox 2">
            <a:extLst>
              <a:ext uri="{FF2B5EF4-FFF2-40B4-BE49-F238E27FC236}">
                <a16:creationId xmlns:a16="http://schemas.microsoft.com/office/drawing/2014/main" id="{8AF22328-B44A-8ED8-D3EE-FEA9590A7442}"/>
              </a:ext>
            </a:extLst>
          </p:cNvPr>
          <p:cNvSpPr txBox="1"/>
          <p:nvPr/>
        </p:nvSpPr>
        <p:spPr>
          <a:xfrm>
            <a:off x="6610247" y="436728"/>
            <a:ext cx="4990350" cy="5977719"/>
          </a:xfrm>
          <a:prstGeom prst="rect">
            <a:avLst/>
          </a:prstGeom>
        </p:spPr>
        <p:txBody>
          <a:bodyPr vert="horz" lIns="91440" tIns="45720" rIns="91440" bIns="45720" rtlCol="0" anchor="t">
            <a:normAutofit fontScale="92500" lnSpcReduction="20000"/>
          </a:bodyPr>
          <a:lstStyle/>
          <a:p>
            <a:pPr>
              <a:spcBef>
                <a:spcPct val="20000"/>
              </a:spcBef>
              <a:spcAft>
                <a:spcPts val="600"/>
              </a:spcAft>
              <a:buClr>
                <a:schemeClr val="tx2"/>
              </a:buClr>
              <a:buSzPct val="70000"/>
              <a:defRPr/>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rPr>
              <a:t>Do not store up for yourselves treasures on earth, where moth and rust destroy, and where thieves break in and steal. </a:t>
            </a:r>
          </a:p>
          <a:p>
            <a:pPr>
              <a:spcBef>
                <a:spcPct val="20000"/>
              </a:spcBef>
              <a:spcAft>
                <a:spcPts val="600"/>
              </a:spcAft>
              <a:buClr>
                <a:schemeClr val="tx2"/>
              </a:buClr>
              <a:buSzPct val="70000"/>
              <a:defRPr/>
            </a:pPr>
            <a:endPar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defRPr/>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rPr>
              <a:t>But store up for yourselves treasures in heaven, where neither moth nor rust destroys, and where thieves do not break in or steal.</a:t>
            </a:r>
          </a:p>
          <a:p>
            <a:pPr>
              <a:spcBef>
                <a:spcPct val="20000"/>
              </a:spcBef>
              <a:spcAft>
                <a:spcPts val="600"/>
              </a:spcAft>
              <a:buClr>
                <a:schemeClr val="tx2"/>
              </a:buClr>
              <a:buSzPct val="70000"/>
              <a:defRPr/>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spcBef>
                <a:spcPct val="20000"/>
              </a:spcBef>
              <a:spcAft>
                <a:spcPts val="600"/>
              </a:spcAft>
              <a:buClr>
                <a:schemeClr val="tx2"/>
              </a:buClr>
              <a:buSzPct val="70000"/>
              <a:defRPr/>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rPr>
              <a:t>Matthew 6:19-20</a:t>
            </a:r>
          </a:p>
        </p:txBody>
      </p:sp>
    </p:spTree>
    <p:extLst>
      <p:ext uri="{BB962C8B-B14F-4D97-AF65-F5344CB8AC3E}">
        <p14:creationId xmlns:p14="http://schemas.microsoft.com/office/powerpoint/2010/main" val="155989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ath winding through a grassy field">
            <a:extLst>
              <a:ext uri="{FF2B5EF4-FFF2-40B4-BE49-F238E27FC236}">
                <a16:creationId xmlns:a16="http://schemas.microsoft.com/office/drawing/2014/main" id="{1FD4F2EB-0714-0F50-0DB5-EFCD8C9301A5}"/>
              </a:ext>
            </a:extLst>
          </p:cNvPr>
          <p:cNvPicPr>
            <a:picLocks noChangeAspect="1"/>
          </p:cNvPicPr>
          <p:nvPr/>
        </p:nvPicPr>
        <p:blipFill rotWithShape="1">
          <a:blip r:embed="rId3">
            <a:alphaModFix amt="35000"/>
          </a:blip>
          <a:srcRect l="11000" r="-1" b="-1"/>
          <a:stretch/>
        </p:blipFill>
        <p:spPr>
          <a:xfrm>
            <a:off x="-35770" y="-1637732"/>
            <a:ext cx="12252960" cy="9189726"/>
          </a:xfrm>
          <a:prstGeom prst="rect">
            <a:avLst/>
          </a:prstGeom>
        </p:spPr>
      </p:pic>
      <p:sp>
        <p:nvSpPr>
          <p:cNvPr id="2" name="TextBox 1">
            <a:extLst>
              <a:ext uri="{FF2B5EF4-FFF2-40B4-BE49-F238E27FC236}">
                <a16:creationId xmlns:a16="http://schemas.microsoft.com/office/drawing/2014/main" id="{2988D2E9-4F62-1065-9645-6375001560FF}"/>
              </a:ext>
            </a:extLst>
          </p:cNvPr>
          <p:cNvSpPr txBox="1"/>
          <p:nvPr/>
        </p:nvSpPr>
        <p:spPr>
          <a:xfrm>
            <a:off x="1528549" y="1569493"/>
            <a:ext cx="9103057" cy="3684895"/>
          </a:xfrm>
          <a:prstGeom prst="rect">
            <a:avLst/>
          </a:prstGeom>
          <a:scene3d>
            <a:camera prst="orthographicFront"/>
            <a:lightRig rig="threePt" dir="t"/>
          </a:scene3d>
        </p:spPr>
        <p:txBody>
          <a:bodyPr vert="horz" lIns="91440" tIns="45720" rIns="91440" bIns="45720" rtlCol="0" anchor="ctr" anchorCtr="0">
            <a:noAutofit/>
          </a:bodyPr>
          <a:lstStyle/>
          <a:p>
            <a:pPr>
              <a:spcBef>
                <a:spcPts val="1000"/>
              </a:spcBef>
              <a:buClr>
                <a:schemeClr val="accent1"/>
              </a:buClr>
              <a:defRPr/>
            </a:pPr>
            <a:r>
              <a:rPr lang="en-US" sz="3200" b="1" dirty="0">
                <a:solidFill>
                  <a:schemeClr val="tx1">
                    <a:lumMod val="75000"/>
                    <a:lumOff val="25000"/>
                  </a:schemeClr>
                </a:solidFill>
                <a:effectLst>
                  <a:outerShdw blurRad="127000" dist="63500" dir="2700000" algn="tl">
                    <a:srgbClr val="000000"/>
                  </a:outerShdw>
                </a:effectLst>
                <a:latin typeface="Book Antiqua" panose="02040602050305030304" pitchFamily="18" charset="0"/>
              </a:rPr>
              <a:t>For we know that if the earthly tent which is our house is torn down, we have a building from God, a house not made with hands, eternal in the heavens. </a:t>
            </a:r>
          </a:p>
          <a:p>
            <a:pPr algn="r">
              <a:spcBef>
                <a:spcPts val="1000"/>
              </a:spcBef>
              <a:buClr>
                <a:schemeClr val="accent1"/>
              </a:buClr>
              <a:defRPr/>
            </a:pPr>
            <a:r>
              <a:rPr lang="en-US" sz="3200" b="1" dirty="0">
                <a:solidFill>
                  <a:schemeClr val="tx1">
                    <a:lumMod val="75000"/>
                    <a:lumOff val="25000"/>
                  </a:schemeClr>
                </a:solidFill>
                <a:effectLst>
                  <a:outerShdw blurRad="127000" dist="63500" dir="2700000" algn="tl">
                    <a:srgbClr val="000000"/>
                  </a:outerShdw>
                </a:effectLst>
                <a:latin typeface="Book Antiqua" panose="02040602050305030304" pitchFamily="18" charset="0"/>
              </a:rPr>
              <a:t>2 Corinthians 5:1</a:t>
            </a:r>
          </a:p>
        </p:txBody>
      </p:sp>
    </p:spTree>
    <p:extLst>
      <p:ext uri="{BB962C8B-B14F-4D97-AF65-F5344CB8AC3E}">
        <p14:creationId xmlns:p14="http://schemas.microsoft.com/office/powerpoint/2010/main" val="1679647995"/>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ath winding through a grassy field">
            <a:extLst>
              <a:ext uri="{FF2B5EF4-FFF2-40B4-BE49-F238E27FC236}">
                <a16:creationId xmlns:a16="http://schemas.microsoft.com/office/drawing/2014/main" id="{9293FC6E-B1E4-8F2F-7C18-CEA902E846A9}"/>
              </a:ext>
            </a:extLst>
          </p:cNvPr>
          <p:cNvPicPr>
            <a:picLocks noChangeAspect="1"/>
          </p:cNvPicPr>
          <p:nvPr/>
        </p:nvPicPr>
        <p:blipFill rotWithShape="1">
          <a:blip r:embed="rId2">
            <a:alphaModFix amt="35000"/>
          </a:blip>
          <a:srcRect l="11000" r="-1" b="-1"/>
          <a:stretch/>
        </p:blipFill>
        <p:spPr>
          <a:xfrm>
            <a:off x="-35770" y="-1637732"/>
            <a:ext cx="12252960" cy="9189726"/>
          </a:xfrm>
          <a:prstGeom prst="rect">
            <a:avLst/>
          </a:prstGeom>
        </p:spPr>
      </p:pic>
      <p:sp>
        <p:nvSpPr>
          <p:cNvPr id="2" name="TextBox 1"/>
          <p:cNvSpPr txBox="1"/>
          <p:nvPr/>
        </p:nvSpPr>
        <p:spPr>
          <a:xfrm>
            <a:off x="1514901" y="668740"/>
            <a:ext cx="9184944" cy="5500047"/>
          </a:xfrm>
          <a:prstGeom prst="rect">
            <a:avLst/>
          </a:prstGeom>
          <a:scene3d>
            <a:camera prst="orthographicFront"/>
            <a:lightRig rig="threePt" dir="t"/>
          </a:scene3d>
        </p:spPr>
        <p:txBody>
          <a:bodyPr vert="horz" lIns="91440" tIns="45720" rIns="91440" bIns="45720" rtlCol="0" anchor="ctr" anchorCtr="0">
            <a:noAutofit/>
          </a:bodyPr>
          <a:lstStyle/>
          <a:p>
            <a:pPr>
              <a:spcBef>
                <a:spcPts val="1000"/>
              </a:spcBef>
              <a:buClr>
                <a:srgbClr val="B99862"/>
              </a:buClr>
              <a:defRPr/>
            </a:pPr>
            <a:r>
              <a:rPr lang="en-US" sz="3200" b="1" dirty="0">
                <a:solidFill>
                  <a:schemeClr val="tx1">
                    <a:lumMod val="75000"/>
                    <a:lumOff val="25000"/>
                  </a:schemeClr>
                </a:solidFill>
                <a:effectLst>
                  <a:outerShdw blurRad="127000" dist="63500" dir="2700000" algn="tl">
                    <a:srgbClr val="000000"/>
                  </a:outerShdw>
                </a:effectLst>
                <a:latin typeface="Book Antiqua" panose="02040602050305030304" pitchFamily="18" charset="0"/>
              </a:rPr>
              <a:t>Blessed be the God and Father of our Lord Jesus Christ, who according to His great mercy has caused us to be born again to a living hope through the resurrection of Jesus Christ from the dead, to obtain an inheritance which is imperishable and undefiled and will not fade away, reserved in heaven for you,</a:t>
            </a:r>
          </a:p>
          <a:p>
            <a:pPr algn="r">
              <a:spcBef>
                <a:spcPts val="1000"/>
              </a:spcBef>
              <a:buClr>
                <a:srgbClr val="B99862"/>
              </a:buClr>
              <a:defRPr/>
            </a:pPr>
            <a:r>
              <a:rPr lang="en-US" sz="3200" b="1" dirty="0">
                <a:solidFill>
                  <a:schemeClr val="tx1">
                    <a:lumMod val="75000"/>
                    <a:lumOff val="25000"/>
                  </a:schemeClr>
                </a:solidFill>
                <a:effectLst>
                  <a:outerShdw blurRad="127000" dist="63500" dir="2700000" algn="tl">
                    <a:srgbClr val="000000"/>
                  </a:outerShdw>
                </a:effectLst>
                <a:latin typeface="Book Antiqua" panose="02040602050305030304" pitchFamily="18" charset="0"/>
              </a:rPr>
              <a:t>1 Peter 1:3-4</a:t>
            </a:r>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Path winding through a grassy field">
            <a:extLst>
              <a:ext uri="{FF2B5EF4-FFF2-40B4-BE49-F238E27FC236}">
                <a16:creationId xmlns:a16="http://schemas.microsoft.com/office/drawing/2014/main" id="{2E130BD6-967B-87D0-0C47-C380A999F05B}"/>
              </a:ext>
            </a:extLst>
          </p:cNvPr>
          <p:cNvPicPr>
            <a:picLocks noChangeAspect="1"/>
          </p:cNvPicPr>
          <p:nvPr/>
        </p:nvPicPr>
        <p:blipFill rotWithShape="1">
          <a:blip r:embed="rId2">
            <a:alphaModFix amt="35000"/>
          </a:blip>
          <a:srcRect l="11000" r="-1" b="-1"/>
          <a:stretch/>
        </p:blipFill>
        <p:spPr>
          <a:xfrm>
            <a:off x="-35770" y="-1637732"/>
            <a:ext cx="12252960" cy="9189726"/>
          </a:xfrm>
          <a:prstGeom prst="rect">
            <a:avLst/>
          </a:prstGeom>
        </p:spPr>
      </p:pic>
      <p:sp>
        <p:nvSpPr>
          <p:cNvPr id="3" name="TextBox 2">
            <a:extLst>
              <a:ext uri="{FF2B5EF4-FFF2-40B4-BE49-F238E27FC236}">
                <a16:creationId xmlns:a16="http://schemas.microsoft.com/office/drawing/2014/main" id="{4F9F1B71-EBFF-D11C-73B5-2875A1579378}"/>
              </a:ext>
            </a:extLst>
          </p:cNvPr>
          <p:cNvSpPr txBox="1"/>
          <p:nvPr/>
        </p:nvSpPr>
        <p:spPr>
          <a:xfrm>
            <a:off x="1528549" y="1555845"/>
            <a:ext cx="9144000" cy="3671247"/>
          </a:xfrm>
          <a:prstGeom prst="rect">
            <a:avLst/>
          </a:prstGeom>
          <a:scene3d>
            <a:camera prst="orthographicFront"/>
            <a:lightRig rig="threePt" dir="t"/>
          </a:scene3d>
        </p:spPr>
        <p:txBody>
          <a:bodyPr vert="horz" lIns="91440" tIns="45720" rIns="91440" bIns="45720" rtlCol="0" anchor="ctr" anchorCtr="0">
            <a:normAutofit/>
          </a:bodyPr>
          <a:lstStyle/>
          <a:p>
            <a:pPr>
              <a:spcBef>
                <a:spcPts val="1000"/>
              </a:spcBef>
              <a:buClr>
                <a:schemeClr val="accent1"/>
              </a:buClr>
              <a:defRPr/>
            </a:pPr>
            <a:r>
              <a:rPr lang="en-US" b="1" dirty="0">
                <a:solidFill>
                  <a:srgbClr val="FEFFFF"/>
                </a:solidFill>
                <a:effectLst>
                  <a:outerShdw blurRad="127000" dist="63500" dir="2700000" algn="tl">
                    <a:srgbClr val="000000"/>
                  </a:outerShdw>
                </a:effectLst>
              </a:rPr>
              <a:t> </a:t>
            </a:r>
            <a:r>
              <a:rPr lang="en-US" sz="3200" b="1" dirty="0">
                <a:solidFill>
                  <a:srgbClr val="FEFFFF"/>
                </a:solidFill>
                <a:effectLst>
                  <a:outerShdw blurRad="127000" dist="63500" dir="2700000" algn="tl">
                    <a:srgbClr val="000000"/>
                  </a:outerShdw>
                </a:effectLst>
                <a:latin typeface="Book Antiqua" panose="02040602050305030304" pitchFamily="18" charset="0"/>
              </a:rPr>
              <a:t>we who have taken refuge would have strong encouragement to take hold of the hope set before us. This hope we have as an anchor of the soul, a hope both sure and steadfast …,</a:t>
            </a:r>
          </a:p>
          <a:p>
            <a:pPr algn="r">
              <a:spcBef>
                <a:spcPts val="1000"/>
              </a:spcBef>
              <a:buClr>
                <a:schemeClr val="accent1"/>
              </a:buClr>
              <a:defRPr/>
            </a:pPr>
            <a:r>
              <a:rPr lang="en-US" sz="3200" b="1" dirty="0">
                <a:solidFill>
                  <a:srgbClr val="FEFFFF"/>
                </a:solidFill>
                <a:effectLst>
                  <a:outerShdw blurRad="127000" dist="63500" dir="2700000" algn="tl">
                    <a:srgbClr val="000000"/>
                  </a:outerShdw>
                </a:effectLst>
                <a:latin typeface="Book Antiqua" panose="02040602050305030304" pitchFamily="18" charset="0"/>
              </a:rPr>
              <a:t>Hebrews 6:18-19</a:t>
            </a:r>
            <a:endParaRPr lang="en-US" sz="3200" dirty="0">
              <a:solidFill>
                <a:srgbClr val="FEFFFF"/>
              </a:solidFill>
              <a:latin typeface="Book Antiqua" panose="02040602050305030304" pitchFamily="18" charset="0"/>
            </a:endParaRPr>
          </a:p>
        </p:txBody>
      </p:sp>
    </p:spTree>
    <p:extLst>
      <p:ext uri="{BB962C8B-B14F-4D97-AF65-F5344CB8AC3E}">
        <p14:creationId xmlns:p14="http://schemas.microsoft.com/office/powerpoint/2010/main" val="140329162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9" name="Picture 7" descr="Magnifying glass on clear background">
            <a:extLst>
              <a:ext uri="{FF2B5EF4-FFF2-40B4-BE49-F238E27FC236}">
                <a16:creationId xmlns:a16="http://schemas.microsoft.com/office/drawing/2014/main" id="{97508C15-ACDF-4900-A4D0-2538BC0AD00B}"/>
              </a:ext>
            </a:extLst>
          </p:cNvPr>
          <p:cNvPicPr>
            <a:picLocks noChangeAspect="1"/>
          </p:cNvPicPr>
          <p:nvPr/>
        </p:nvPicPr>
        <p:blipFill rotWithShape="1">
          <a:blip r:embed="rId4">
            <a:alphaModFix amt="35000"/>
          </a:blip>
          <a:srcRect l="11000" r="-1" b="-1"/>
          <a:stretch/>
        </p:blipFill>
        <p:spPr>
          <a:xfrm>
            <a:off x="1524021" y="1"/>
            <a:ext cx="9143980" cy="6857991"/>
          </a:xfrm>
          <a:prstGeom prst="rect">
            <a:avLst/>
          </a:prstGeom>
        </p:spPr>
      </p:pic>
      <p:sp>
        <p:nvSpPr>
          <p:cNvPr id="10" name="Title 1">
            <a:extLst>
              <a:ext uri="{FF2B5EF4-FFF2-40B4-BE49-F238E27FC236}">
                <a16:creationId xmlns:a16="http://schemas.microsoft.com/office/drawing/2014/main" id="{1C36FC90-0FCA-425F-AFBC-A8A8C63DA0E7}"/>
              </a:ext>
            </a:extLst>
          </p:cNvPr>
          <p:cNvSpPr txBox="1">
            <a:spLocks/>
          </p:cNvSpPr>
          <p:nvPr/>
        </p:nvSpPr>
        <p:spPr>
          <a:xfrm>
            <a:off x="2555987" y="4818955"/>
            <a:ext cx="7080027" cy="6747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189">
              <a:spcAft>
                <a:spcPts val="600"/>
              </a:spcAft>
            </a:pPr>
            <a:r>
              <a:rPr lang="en-US" sz="3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Hebrews 11:8-16</a:t>
            </a:r>
          </a:p>
        </p:txBody>
      </p:sp>
    </p:spTree>
    <p:extLst>
      <p:ext uri="{BB962C8B-B14F-4D97-AF65-F5344CB8AC3E}">
        <p14:creationId xmlns:p14="http://schemas.microsoft.com/office/powerpoint/2010/main" val="365882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69003-5A31-4209-8FDB-1A79AC8868AB}"/>
              </a:ext>
            </a:extLst>
          </p:cNvPr>
          <p:cNvSpPr>
            <a:spLocks noGrp="1"/>
          </p:cNvSpPr>
          <p:nvPr>
            <p:ph idx="1"/>
          </p:nvPr>
        </p:nvSpPr>
        <p:spPr>
          <a:xfrm>
            <a:off x="1501255" y="1132764"/>
            <a:ext cx="9157646" cy="4599295"/>
          </a:xfrm>
        </p:spPr>
        <p:txBody>
          <a:bodyPr>
            <a:normAutofit/>
          </a:bodyPr>
          <a:lstStyle/>
          <a:p>
            <a:pPr marL="36899" indent="0">
              <a:buNone/>
            </a:pPr>
            <a:r>
              <a:rPr lang="en-US" sz="3200" b="1" dirty="0">
                <a:latin typeface="Book Antiqua" panose="02040602050305030304" pitchFamily="18" charset="0"/>
              </a:rPr>
              <a:t>… and if He rescued righteous Lot, oppressed by the sensual conduct of unprincipled men (for by what he saw and heard that righteous man, while living among them, felt his righteous soul tormented day after day by their lawless deeds), … </a:t>
            </a:r>
          </a:p>
          <a:p>
            <a:pPr marL="36899" indent="0">
              <a:buNone/>
            </a:pPr>
            <a:endParaRPr lang="en-US" sz="3200" b="1" dirty="0">
              <a:latin typeface="Book Antiqua" panose="02040602050305030304" pitchFamily="18" charset="0"/>
            </a:endParaRPr>
          </a:p>
          <a:p>
            <a:pPr marL="36899" indent="0" algn="r">
              <a:buNone/>
            </a:pPr>
            <a:r>
              <a:rPr lang="en-US" sz="3200" b="1" dirty="0">
                <a:latin typeface="Book Antiqua" panose="02040602050305030304" pitchFamily="18" charset="0"/>
              </a:rPr>
              <a:t>2 Peter 2:7-8</a:t>
            </a:r>
          </a:p>
        </p:txBody>
      </p:sp>
    </p:spTree>
    <p:extLst>
      <p:ext uri="{BB962C8B-B14F-4D97-AF65-F5344CB8AC3E}">
        <p14:creationId xmlns:p14="http://schemas.microsoft.com/office/powerpoint/2010/main" val="315922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graphicFrame>
        <p:nvGraphicFramePr>
          <p:cNvPr id="5" name="TextBox 1">
            <a:extLst>
              <a:ext uri="{FF2B5EF4-FFF2-40B4-BE49-F238E27FC236}">
                <a16:creationId xmlns:a16="http://schemas.microsoft.com/office/drawing/2014/main" id="{1E695599-7D2C-85B8-F8EE-FE66779793F7}"/>
              </a:ext>
            </a:extLst>
          </p:cNvPr>
          <p:cNvGraphicFramePr/>
          <p:nvPr>
            <p:extLst>
              <p:ext uri="{D42A27DB-BD31-4B8C-83A1-F6EECF244321}">
                <p14:modId xmlns:p14="http://schemas.microsoft.com/office/powerpoint/2010/main" val="2979176232"/>
              </p:ext>
            </p:extLst>
          </p:nvPr>
        </p:nvGraphicFramePr>
        <p:xfrm>
          <a:off x="1128215" y="682388"/>
          <a:ext cx="10008358" cy="5500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7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69003-5A31-4209-8FDB-1A79AC8868AB}"/>
              </a:ext>
            </a:extLst>
          </p:cNvPr>
          <p:cNvSpPr>
            <a:spLocks noGrp="1"/>
          </p:cNvSpPr>
          <p:nvPr>
            <p:ph idx="1"/>
          </p:nvPr>
        </p:nvSpPr>
        <p:spPr>
          <a:xfrm>
            <a:off x="1091821" y="742954"/>
            <a:ext cx="10085695" cy="5425834"/>
          </a:xfrm>
        </p:spPr>
        <p:txBody>
          <a:bodyPr anchor="ctr" anchorCtr="0">
            <a:normAutofit/>
          </a:bodyPr>
          <a:lstStyle/>
          <a:p>
            <a:pPr marL="36899" indent="0">
              <a:buNone/>
            </a:pPr>
            <a:r>
              <a:rPr lang="en-US" sz="3200" b="1" dirty="0">
                <a:latin typeface="Book Antiqua" panose="02040602050305030304" pitchFamily="18" charset="0"/>
              </a:rPr>
              <a:t>When morning dawned, the angels urged Lot, saying, "Up, take your wife and your two daughters who are here, or you will be swept away in the punishment of the city." </a:t>
            </a:r>
            <a:r>
              <a:rPr lang="en-US" sz="3200" b="1" u="sng" dirty="0">
                <a:latin typeface="Book Antiqua" panose="02040602050305030304" pitchFamily="18" charset="0"/>
              </a:rPr>
              <a:t>But he hesitated</a:t>
            </a:r>
            <a:r>
              <a:rPr lang="en-US" sz="3200" b="1" dirty="0">
                <a:latin typeface="Book Antiqua" panose="02040602050305030304" pitchFamily="18" charset="0"/>
              </a:rPr>
              <a:t>. So the men seized his hand and the hand of his wife and the hands of his two daughters, for the compassion of the LORD </a:t>
            </a:r>
            <a:r>
              <a:rPr lang="en-US" sz="3200" b="1" i="1" dirty="0">
                <a:latin typeface="Book Antiqua" panose="02040602050305030304" pitchFamily="18" charset="0"/>
              </a:rPr>
              <a:t>was</a:t>
            </a:r>
            <a:r>
              <a:rPr lang="en-US" sz="3200" b="1" dirty="0">
                <a:latin typeface="Book Antiqua" panose="02040602050305030304" pitchFamily="18" charset="0"/>
              </a:rPr>
              <a:t> upon him; and they brought him out, and put him outside the city.</a:t>
            </a:r>
          </a:p>
          <a:p>
            <a:pPr marL="36899" indent="0" algn="r">
              <a:buNone/>
            </a:pPr>
            <a:r>
              <a:rPr lang="en-US" sz="3200" b="1" dirty="0">
                <a:latin typeface="Book Antiqua" panose="02040602050305030304" pitchFamily="18" charset="0"/>
              </a:rPr>
              <a:t>Genesis 19:15-16</a:t>
            </a:r>
          </a:p>
        </p:txBody>
      </p:sp>
    </p:spTree>
    <p:extLst>
      <p:ext uri="{BB962C8B-B14F-4D97-AF65-F5344CB8AC3E}">
        <p14:creationId xmlns:p14="http://schemas.microsoft.com/office/powerpoint/2010/main" val="151991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2" name="Picture 1" descr="Wilmer McLean.jpg"/>
          <p:cNvPicPr>
            <a:picLocks noChangeAspect="1"/>
          </p:cNvPicPr>
          <p:nvPr/>
        </p:nvPicPr>
        <p:blipFill>
          <a:blip r:embed="rId4" cstate="print"/>
          <a:stretch>
            <a:fillRect/>
          </a:stretch>
        </p:blipFill>
        <p:spPr>
          <a:xfrm>
            <a:off x="2057400" y="2057404"/>
            <a:ext cx="2362200" cy="353790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057400" y="5791205"/>
            <a:ext cx="3581400" cy="646331"/>
          </a:xfrm>
          <a:prstGeom prst="rect">
            <a:avLst/>
          </a:prstGeom>
          <a:noFill/>
        </p:spPr>
        <p:txBody>
          <a:bodyPr wrap="square" rtlCol="0">
            <a:spAutoFit/>
          </a:bodyPr>
          <a:lstStyle/>
          <a:p>
            <a:pPr defTabSz="914377">
              <a:defRPr/>
            </a:pPr>
            <a:r>
              <a:rPr lang="en-US" sz="3600" b="1" dirty="0">
                <a:solidFill>
                  <a:prstClr val="white"/>
                </a:solidFill>
                <a:effectLst>
                  <a:outerShdw blurRad="38100" dist="38100" dir="2700000" algn="tl">
                    <a:srgbClr val="000000">
                      <a:alpha val="43137"/>
                    </a:srgbClr>
                  </a:outerShdw>
                </a:effectLst>
                <a:latin typeface="Book Antiqua"/>
              </a:rPr>
              <a:t>Wilmer McLean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69003-5A31-4209-8FDB-1A79AC8868AB}"/>
              </a:ext>
            </a:extLst>
          </p:cNvPr>
          <p:cNvSpPr>
            <a:spLocks noGrp="1"/>
          </p:cNvSpPr>
          <p:nvPr>
            <p:ph idx="1"/>
          </p:nvPr>
        </p:nvSpPr>
        <p:spPr>
          <a:xfrm>
            <a:off x="2209345" y="548641"/>
            <a:ext cx="4519235" cy="5797296"/>
          </a:xfrm>
          <a:effectLst/>
        </p:spPr>
        <p:txBody>
          <a:bodyPr anchor="ctr">
            <a:normAutofit/>
          </a:bodyPr>
          <a:lstStyle/>
          <a:p>
            <a:pPr marL="36899" indent="0">
              <a:lnSpc>
                <a:spcPct val="90000"/>
              </a:lnSpc>
              <a:buNone/>
            </a:pPr>
            <a:r>
              <a:rPr lang="en-US" sz="3200" dirty="0"/>
              <a:t>A good name is better than a good ointment, And the day of one's death is better than the day of one's birth. It is better to go to a house of mourning Than to go to a house of feasting, Because that is the end of every man, And the living takes it to heart.</a:t>
            </a:r>
          </a:p>
          <a:p>
            <a:pPr marL="36899" indent="0" algn="r">
              <a:lnSpc>
                <a:spcPct val="90000"/>
              </a:lnSpc>
              <a:buNone/>
            </a:pPr>
            <a:r>
              <a:rPr lang="en-US" sz="3200" dirty="0"/>
              <a:t>Ecclesiastes 7:1-2</a:t>
            </a:r>
          </a:p>
        </p:txBody>
      </p:sp>
    </p:spTree>
    <p:extLst>
      <p:ext uri="{BB962C8B-B14F-4D97-AF65-F5344CB8AC3E}">
        <p14:creationId xmlns:p14="http://schemas.microsoft.com/office/powerpoint/2010/main" val="958863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69003-5A31-4209-8FDB-1A79AC8868AB}"/>
              </a:ext>
            </a:extLst>
          </p:cNvPr>
          <p:cNvSpPr>
            <a:spLocks noGrp="1"/>
          </p:cNvSpPr>
          <p:nvPr>
            <p:ph idx="1"/>
          </p:nvPr>
        </p:nvSpPr>
        <p:spPr>
          <a:xfrm>
            <a:off x="2209345" y="548641"/>
            <a:ext cx="4519235" cy="5797296"/>
          </a:xfrm>
          <a:effectLst/>
        </p:spPr>
        <p:txBody>
          <a:bodyPr anchor="ctr">
            <a:normAutofit/>
          </a:bodyPr>
          <a:lstStyle/>
          <a:p>
            <a:pPr marL="36899" indent="0">
              <a:lnSpc>
                <a:spcPct val="90000"/>
              </a:lnSpc>
              <a:buNone/>
            </a:pPr>
            <a:r>
              <a:rPr lang="en-US" sz="3200" dirty="0"/>
              <a:t>For we must all appear before the </a:t>
            </a:r>
            <a:r>
              <a:rPr lang="en-US" sz="3200" dirty="0">
                <a:highlight>
                  <a:srgbClr val="FFFF00"/>
                </a:highlight>
              </a:rPr>
              <a:t>judgment seat of Christ</a:t>
            </a:r>
            <a:r>
              <a:rPr lang="en-US" sz="3200" dirty="0"/>
              <a:t>, so that each one may be recompensed for his deeds in the body, according to what he has done, whether good or bad.(2 Corinthians 5:10)</a:t>
            </a:r>
          </a:p>
        </p:txBody>
      </p:sp>
    </p:spTree>
    <p:extLst>
      <p:ext uri="{BB962C8B-B14F-4D97-AF65-F5344CB8AC3E}">
        <p14:creationId xmlns:p14="http://schemas.microsoft.com/office/powerpoint/2010/main" val="4058694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018937C-2C50-C915-9C10-52D718EC57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96A1E8-54A0-FF2C-A0B3-5B9A3FEB0DA4}"/>
              </a:ext>
            </a:extLst>
          </p:cNvPr>
          <p:cNvSpPr>
            <a:spLocks noGrp="1"/>
          </p:cNvSpPr>
          <p:nvPr>
            <p:ph idx="1"/>
          </p:nvPr>
        </p:nvSpPr>
        <p:spPr>
          <a:xfrm>
            <a:off x="2209345" y="548641"/>
            <a:ext cx="4519235" cy="5797296"/>
          </a:xfrm>
          <a:effectLst/>
        </p:spPr>
        <p:txBody>
          <a:bodyPr anchor="ctr">
            <a:normAutofit lnSpcReduction="10000"/>
          </a:bodyPr>
          <a:lstStyle/>
          <a:p>
            <a:pPr marL="36899" indent="0">
              <a:lnSpc>
                <a:spcPct val="90000"/>
              </a:lnSpc>
              <a:buNone/>
            </a:pPr>
            <a:r>
              <a:rPr lang="en-US" sz="2800" dirty="0"/>
              <a:t>But the day of the Lord will come like a thief, in which the heavens will pass away with a roar and the elements will be destroyed with intense heat, and the earth and its works will be burned up. Since all these things are to be destroyed in this way, </a:t>
            </a:r>
            <a:r>
              <a:rPr lang="en-US" sz="2800" dirty="0">
                <a:highlight>
                  <a:srgbClr val="FFFF00"/>
                </a:highlight>
              </a:rPr>
              <a:t>what sort of people ought you to be </a:t>
            </a:r>
            <a:r>
              <a:rPr lang="en-US" sz="2800" dirty="0"/>
              <a:t>in holy conduct and godliness, looking for and hastening the coming of the day of God, …</a:t>
            </a:r>
          </a:p>
          <a:p>
            <a:pPr marL="36899" indent="0">
              <a:lnSpc>
                <a:spcPct val="90000"/>
              </a:lnSpc>
              <a:buNone/>
            </a:pPr>
            <a:r>
              <a:rPr lang="en-US" sz="2800" dirty="0"/>
              <a:t>(2 Peter 3:10-12)</a:t>
            </a:r>
          </a:p>
        </p:txBody>
      </p:sp>
    </p:spTree>
    <p:extLst>
      <p:ext uri="{BB962C8B-B14F-4D97-AF65-F5344CB8AC3E}">
        <p14:creationId xmlns:p14="http://schemas.microsoft.com/office/powerpoint/2010/main" val="2792242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69003-5A31-4209-8FDB-1A79AC8868AB}"/>
              </a:ext>
            </a:extLst>
          </p:cNvPr>
          <p:cNvSpPr>
            <a:spLocks noGrp="1"/>
          </p:cNvSpPr>
          <p:nvPr>
            <p:ph idx="1"/>
          </p:nvPr>
        </p:nvSpPr>
        <p:spPr>
          <a:xfrm>
            <a:off x="2209345" y="436729"/>
            <a:ext cx="4519235" cy="5827594"/>
          </a:xfrm>
          <a:effectLst/>
        </p:spPr>
        <p:txBody>
          <a:bodyPr anchor="ctr">
            <a:normAutofit lnSpcReduction="10000"/>
          </a:bodyPr>
          <a:lstStyle/>
          <a:p>
            <a:pPr>
              <a:lnSpc>
                <a:spcPct val="90000"/>
              </a:lnSpc>
            </a:pPr>
            <a:r>
              <a:rPr lang="en-US" sz="2400" dirty="0"/>
              <a:t>And I heard a voice from heaven, saying, "Write, 'Blessed are the </a:t>
            </a:r>
            <a:r>
              <a:rPr lang="en-US" sz="2400" dirty="0">
                <a:highlight>
                  <a:srgbClr val="FFFF00"/>
                </a:highlight>
              </a:rPr>
              <a:t>dead</a:t>
            </a:r>
            <a:r>
              <a:rPr lang="en-US" sz="2400" dirty="0"/>
              <a:t> who die in the Lord from now on!'" "Yes," says the Spirit, "so that they may rest from their labors, for their deeds follow with them.“ (Revelation 14:13)</a:t>
            </a:r>
          </a:p>
          <a:p>
            <a:pPr>
              <a:lnSpc>
                <a:spcPct val="90000"/>
              </a:lnSpc>
            </a:pPr>
            <a:r>
              <a:rPr lang="en-US" sz="2400" dirty="0"/>
              <a:t>it is appointed for men to </a:t>
            </a:r>
            <a:r>
              <a:rPr lang="en-US" sz="2400" dirty="0">
                <a:highlight>
                  <a:srgbClr val="FFFF00"/>
                </a:highlight>
              </a:rPr>
              <a:t>die</a:t>
            </a:r>
            <a:r>
              <a:rPr lang="en-US" sz="2400" dirty="0"/>
              <a:t> once and after this comes judgment (Hebrews 9:27)</a:t>
            </a:r>
          </a:p>
          <a:p>
            <a:pPr>
              <a:lnSpc>
                <a:spcPct val="90000"/>
              </a:lnSpc>
            </a:pPr>
            <a:r>
              <a:rPr lang="en-US" sz="2400" dirty="0"/>
              <a:t>"Then the King will say to those on His right, 'Come, you who are blessed of My Father, inherit the kingdom prepared for you from the foundation of the world. (Matthew 25:34)</a:t>
            </a:r>
          </a:p>
        </p:txBody>
      </p:sp>
    </p:spTree>
    <p:extLst>
      <p:ext uri="{BB962C8B-B14F-4D97-AF65-F5344CB8AC3E}">
        <p14:creationId xmlns:p14="http://schemas.microsoft.com/office/powerpoint/2010/main" val="460163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1000"/>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1981200" y="1676400"/>
            <a:ext cx="8305800" cy="2308324"/>
          </a:xfrm>
          <a:prstGeom prst="rect">
            <a:avLst/>
          </a:prstGeom>
          <a:noFill/>
          <a:effectLst>
            <a:outerShdw blurRad="50800" dist="50800" dir="5400000" algn="ctr" rotWithShape="0">
              <a:schemeClr val="bg1"/>
            </a:outerShdw>
          </a:effectLst>
          <a:scene3d>
            <a:camera prst="orthographicFront"/>
            <a:lightRig rig="threePt" dir="t"/>
          </a:scene3d>
          <a:sp3d extrusionH="76200" prstMaterial="dkEdge">
            <a:bevelT/>
            <a:extrusionClr>
              <a:schemeClr val="tx2"/>
            </a:extrusionClr>
          </a:sp3d>
        </p:spPr>
        <p:txBody>
          <a:bodyPr wrap="square" rtlCol="0">
            <a:spAutoFit/>
          </a:bodyPr>
          <a:lstStyle/>
          <a:p>
            <a:pPr defTabSz="914377">
              <a:defRPr/>
            </a:pPr>
            <a:r>
              <a:rPr lang="en-US" sz="3600" b="1" dirty="0">
                <a:solidFill>
                  <a:prstClr val="white"/>
                </a:solidFill>
                <a:effectLst>
                  <a:outerShdw blurRad="127000" dist="63500" dir="2700000" algn="tl">
                    <a:srgbClr val="000000"/>
                  </a:outerShdw>
                </a:effectLst>
                <a:latin typeface="Book Antiqua"/>
              </a:rPr>
              <a:t>In the world you have tribulation, but take courage; I have overcome the world." </a:t>
            </a:r>
          </a:p>
          <a:p>
            <a:pPr algn="r" defTabSz="914377">
              <a:defRPr/>
            </a:pPr>
            <a:r>
              <a:rPr lang="en-US" sz="3600" b="1" dirty="0">
                <a:solidFill>
                  <a:prstClr val="white"/>
                </a:solidFill>
                <a:effectLst>
                  <a:outerShdw blurRad="127000" dist="63500" dir="2700000" algn="tl">
                    <a:srgbClr val="000000"/>
                  </a:outerShdw>
                </a:effectLst>
                <a:latin typeface="Book Antiqua"/>
              </a:rPr>
              <a:t>John 16:33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cxnSp>
        <p:nvCxnSpPr>
          <p:cNvPr id="7" name="Straight Arrow Connector 6"/>
          <p:cNvCxnSpPr>
            <a:stCxn id="4" idx="3"/>
          </p:cNvCxnSpPr>
          <p:nvPr/>
        </p:nvCxnSpPr>
        <p:spPr>
          <a:xfrm flipH="1">
            <a:off x="5638801" y="2633522"/>
            <a:ext cx="1633679" cy="18622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descr="Wilmer McLean.jpg"/>
          <p:cNvPicPr>
            <a:picLocks noChangeAspect="1"/>
          </p:cNvPicPr>
          <p:nvPr/>
        </p:nvPicPr>
        <p:blipFill>
          <a:blip r:embed="rId4" cstate="print"/>
          <a:stretch>
            <a:fillRect/>
          </a:stretch>
        </p:blipFill>
        <p:spPr>
          <a:xfrm>
            <a:off x="2057400" y="2057404"/>
            <a:ext cx="2362200" cy="353790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057400" y="5791205"/>
            <a:ext cx="3581400" cy="646331"/>
          </a:xfrm>
          <a:prstGeom prst="rect">
            <a:avLst/>
          </a:prstGeom>
          <a:noFill/>
        </p:spPr>
        <p:txBody>
          <a:bodyPr wrap="square" rtlCol="0">
            <a:spAutoFit/>
          </a:bodyPr>
          <a:lstStyle/>
          <a:p>
            <a:pPr defTabSz="914377">
              <a:defRPr/>
            </a:pPr>
            <a:r>
              <a:rPr lang="en-US" sz="3600" b="1" dirty="0">
                <a:solidFill>
                  <a:prstClr val="black"/>
                </a:solidFill>
                <a:effectLst>
                  <a:outerShdw blurRad="38100" dist="38100" dir="2700000" algn="tl">
                    <a:srgbClr val="000000">
                      <a:alpha val="43137"/>
                    </a:srgbClr>
                  </a:outerShdw>
                </a:effectLst>
                <a:latin typeface="Book Antiqua"/>
              </a:rPr>
              <a:t>Wilmer McLean</a:t>
            </a:r>
          </a:p>
        </p:txBody>
      </p:sp>
      <p:sp>
        <p:nvSpPr>
          <p:cNvPr id="4" name="Oval 3"/>
          <p:cNvSpPr/>
          <p:nvPr/>
        </p:nvSpPr>
        <p:spPr>
          <a:xfrm>
            <a:off x="7239000" y="2438400"/>
            <a:ext cx="228600" cy="2286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Book Antiqua"/>
            </a:endParaRPr>
          </a:p>
        </p:txBody>
      </p:sp>
      <p:sp>
        <p:nvSpPr>
          <p:cNvPr id="5" name="Oval 4"/>
          <p:cNvSpPr/>
          <p:nvPr/>
        </p:nvSpPr>
        <p:spPr>
          <a:xfrm>
            <a:off x="5410200" y="4572000"/>
            <a:ext cx="228600" cy="2286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Book Antiqua"/>
            </a:endParaRPr>
          </a:p>
        </p:txBody>
      </p:sp>
      <p:sp>
        <p:nvSpPr>
          <p:cNvPr id="8" name="TextBox 7"/>
          <p:cNvSpPr txBox="1"/>
          <p:nvPr/>
        </p:nvSpPr>
        <p:spPr>
          <a:xfrm>
            <a:off x="5638800" y="4953003"/>
            <a:ext cx="3810000" cy="461665"/>
          </a:xfrm>
          <a:prstGeom prst="rect">
            <a:avLst/>
          </a:prstGeom>
          <a:solidFill>
            <a:schemeClr val="tx1">
              <a:lumMod val="85000"/>
            </a:schemeClr>
          </a:solidFill>
          <a:ln>
            <a:solidFill>
              <a:schemeClr val="bg1"/>
            </a:solidFill>
          </a:ln>
          <a:effectLst>
            <a:outerShdw blurRad="114300" dist="139700" dir="2700000" algn="tl" rotWithShape="0">
              <a:prstClr val="black">
                <a:alpha val="40000"/>
              </a:prstClr>
            </a:outerShdw>
          </a:effectLst>
        </p:spPr>
        <p:txBody>
          <a:bodyPr wrap="square" rtlCol="0">
            <a:spAutoFit/>
          </a:bodyPr>
          <a:lstStyle/>
          <a:p>
            <a:pPr algn="ctr" defTabSz="914377">
              <a:defRPr/>
            </a:pPr>
            <a:r>
              <a:rPr lang="en-US" sz="2400" b="1" dirty="0">
                <a:solidFill>
                  <a:srgbClr val="FF0000"/>
                </a:solidFill>
                <a:latin typeface="Book Antiqua"/>
              </a:rPr>
              <a:t>Appomattox Court House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descr="Wilmer McLean.jpg"/>
          <p:cNvPicPr>
            <a:picLocks noChangeAspect="1"/>
          </p:cNvPicPr>
          <p:nvPr/>
        </p:nvPicPr>
        <p:blipFill>
          <a:blip r:embed="rId4" cstate="print"/>
          <a:stretch>
            <a:fillRect/>
          </a:stretch>
        </p:blipFill>
        <p:spPr>
          <a:xfrm>
            <a:off x="2057400" y="2057404"/>
            <a:ext cx="2362200" cy="353790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057400" y="5791205"/>
            <a:ext cx="3581400" cy="646331"/>
          </a:xfrm>
          <a:prstGeom prst="rect">
            <a:avLst/>
          </a:prstGeom>
          <a:noFill/>
        </p:spPr>
        <p:txBody>
          <a:bodyPr wrap="square" rtlCol="0">
            <a:spAutoFit/>
          </a:bodyPr>
          <a:lstStyle/>
          <a:p>
            <a:pPr defTabSz="914377">
              <a:defRPr/>
            </a:pPr>
            <a:r>
              <a:rPr lang="en-US" sz="3600" b="1" dirty="0">
                <a:solidFill>
                  <a:prstClr val="white"/>
                </a:solidFill>
                <a:effectLst>
                  <a:outerShdw blurRad="38100" dist="38100" dir="2700000" algn="tl">
                    <a:srgbClr val="000000">
                      <a:alpha val="43137"/>
                    </a:srgbClr>
                  </a:outerShdw>
                </a:effectLst>
                <a:latin typeface="Book Antiqua"/>
              </a:rPr>
              <a:t>Wilmer McLean</a:t>
            </a:r>
          </a:p>
        </p:txBody>
      </p:sp>
      <p:sp>
        <p:nvSpPr>
          <p:cNvPr id="9" name="TextBox 8"/>
          <p:cNvSpPr txBox="1"/>
          <p:nvPr/>
        </p:nvSpPr>
        <p:spPr>
          <a:xfrm>
            <a:off x="6629400" y="1828800"/>
            <a:ext cx="3048000" cy="3785652"/>
          </a:xfrm>
          <a:prstGeom prst="rect">
            <a:avLst/>
          </a:prstGeom>
          <a:solidFill>
            <a:schemeClr val="bg1">
              <a:lumMod val="65000"/>
              <a:lumOff val="35000"/>
              <a:alpha val="82000"/>
            </a:schemeClr>
          </a:solidFill>
          <a:ln>
            <a:solidFill>
              <a:schemeClr val="bg1"/>
            </a:solidFill>
          </a:ln>
          <a:effectLst>
            <a:outerShdw blurRad="50800" dist="139700" dir="2700000" algn="tl" rotWithShape="0">
              <a:prstClr val="black">
                <a:alpha val="40000"/>
              </a:prstClr>
            </a:outerShdw>
          </a:effectLst>
        </p:spPr>
        <p:txBody>
          <a:bodyPr wrap="square" rtlCol="0">
            <a:spAutoFit/>
          </a:bodyPr>
          <a:lstStyle/>
          <a:p>
            <a:pPr defTabSz="914377">
              <a:defRPr/>
            </a:pPr>
            <a:r>
              <a:rPr lang="en-US" sz="4000" dirty="0">
                <a:solidFill>
                  <a:prstClr val="white"/>
                </a:solidFill>
                <a:effectLst>
                  <a:outerShdw blurRad="50800" dir="2700000" algn="tl" rotWithShape="0">
                    <a:prstClr val="black">
                      <a:alpha val="40000"/>
                    </a:prstClr>
                  </a:outerShdw>
                </a:effectLst>
                <a:latin typeface="Book Antiqua"/>
              </a:rPr>
              <a:t>“The war began in my front yard and ended in my front parlor.”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Path winding through a grassy field">
            <a:extLst>
              <a:ext uri="{FF2B5EF4-FFF2-40B4-BE49-F238E27FC236}">
                <a16:creationId xmlns:a16="http://schemas.microsoft.com/office/drawing/2014/main" id="{5A2748CF-EAFB-4114-8E1C-D628423F2E50}"/>
              </a:ext>
            </a:extLst>
          </p:cNvPr>
          <p:cNvPicPr>
            <a:picLocks noChangeAspect="1"/>
          </p:cNvPicPr>
          <p:nvPr/>
        </p:nvPicPr>
        <p:blipFill rotWithShape="1">
          <a:blip r:embed="rId4">
            <a:alphaModFix amt="35000"/>
          </a:blip>
          <a:srcRect l="11000" r="-1" b="-1"/>
          <a:stretch/>
        </p:blipFill>
        <p:spPr>
          <a:xfrm>
            <a:off x="-35770" y="-1637732"/>
            <a:ext cx="12252960" cy="9189726"/>
          </a:xfrm>
          <a:prstGeom prst="rect">
            <a:avLst/>
          </a:prstGeom>
        </p:spPr>
      </p:pic>
      <p:sp>
        <p:nvSpPr>
          <p:cNvPr id="2" name="Title 1">
            <a:extLst>
              <a:ext uri="{FF2B5EF4-FFF2-40B4-BE49-F238E27FC236}">
                <a16:creationId xmlns:a16="http://schemas.microsoft.com/office/drawing/2014/main" id="{C4B34882-ADB5-48F0-8F77-D7E45A066EBA}"/>
              </a:ext>
            </a:extLst>
          </p:cNvPr>
          <p:cNvSpPr>
            <a:spLocks noGrp="1"/>
          </p:cNvSpPr>
          <p:nvPr>
            <p:ph type="ctrTitle"/>
          </p:nvPr>
        </p:nvSpPr>
        <p:spPr/>
        <p:txBody>
          <a:bodyPr vert="horz" lIns="91440" tIns="45720" rIns="91440" bIns="45720" rtlCol="0" anchor="b">
            <a:normAutofit/>
          </a:bodyPr>
          <a:lstStyle/>
          <a:p>
            <a:r>
              <a:rPr lang="en-US" dirty="0"/>
              <a:t>Where Could I Go?</a:t>
            </a:r>
          </a:p>
        </p:txBody>
      </p:sp>
      <p:sp>
        <p:nvSpPr>
          <p:cNvPr id="3" name="Subtitle 2">
            <a:extLst>
              <a:ext uri="{FF2B5EF4-FFF2-40B4-BE49-F238E27FC236}">
                <a16:creationId xmlns:a16="http://schemas.microsoft.com/office/drawing/2014/main" id="{CF303A53-3A73-7AEC-4A45-F2179EF9CF69}"/>
              </a:ext>
            </a:extLst>
          </p:cNvPr>
          <p:cNvSpPr>
            <a:spLocks noGrp="1"/>
          </p:cNvSpPr>
          <p:nvPr>
            <p:ph type="subTitle" idx="1"/>
          </p:nvPr>
        </p:nvSpPr>
        <p:spPr/>
        <p:txBody>
          <a:bodyPr>
            <a:normAutofit/>
          </a:bodyPr>
          <a:lstStyle/>
          <a:p>
            <a:r>
              <a:rPr lang="en-US" sz="3600" dirty="0"/>
              <a:t>Seeking a better place</a:t>
            </a:r>
          </a:p>
        </p:txBody>
      </p:sp>
    </p:spTree>
    <p:extLst>
      <p:ext uri="{BB962C8B-B14F-4D97-AF65-F5344CB8AC3E}">
        <p14:creationId xmlns:p14="http://schemas.microsoft.com/office/powerpoint/2010/main" val="304227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C055-0343-43BA-8F70-2CE7C7A27AA4}"/>
              </a:ext>
            </a:extLst>
          </p:cNvPr>
          <p:cNvSpPr>
            <a:spLocks noGrp="1"/>
          </p:cNvSpPr>
          <p:nvPr>
            <p:ph type="title"/>
          </p:nvPr>
        </p:nvSpPr>
        <p:spPr>
          <a:xfrm>
            <a:off x="1544286" y="1173403"/>
            <a:ext cx="3503600" cy="4747683"/>
          </a:xfrm>
        </p:spPr>
        <p:txBody>
          <a:bodyPr anchor="ctr">
            <a:normAutofit/>
          </a:bodyPr>
          <a:lstStyle/>
          <a:p>
            <a:pPr algn="l"/>
            <a:r>
              <a:rPr lang="en-US" sz="4200" dirty="0"/>
              <a:t>Seeking a better place is rational</a:t>
            </a:r>
          </a:p>
        </p:txBody>
      </p:sp>
      <p:sp>
        <p:nvSpPr>
          <p:cNvPr id="3" name="Content Placeholder 2">
            <a:extLst>
              <a:ext uri="{FF2B5EF4-FFF2-40B4-BE49-F238E27FC236}">
                <a16:creationId xmlns:a16="http://schemas.microsoft.com/office/drawing/2014/main" id="{4BE69003-5A31-4209-8FDB-1A79AC8868AB}"/>
              </a:ext>
            </a:extLst>
          </p:cNvPr>
          <p:cNvSpPr>
            <a:spLocks noGrp="1"/>
          </p:cNvSpPr>
          <p:nvPr>
            <p:ph idx="1"/>
          </p:nvPr>
        </p:nvSpPr>
        <p:spPr>
          <a:xfrm>
            <a:off x="5199797" y="354842"/>
            <a:ext cx="5936777" cy="6196083"/>
          </a:xfrm>
          <a:effectLst/>
        </p:spPr>
        <p:txBody>
          <a:bodyPr anchor="ctr">
            <a:noAutofit/>
          </a:bodyPr>
          <a:lstStyle/>
          <a:p>
            <a:r>
              <a:rPr lang="en-US" sz="3200" dirty="0">
                <a:solidFill>
                  <a:schemeClr val="tx1"/>
                </a:solidFill>
              </a:rPr>
              <a:t>Elijah (1 Kings 19)</a:t>
            </a:r>
          </a:p>
          <a:p>
            <a:r>
              <a:rPr lang="en-US" sz="3200" dirty="0">
                <a:solidFill>
                  <a:schemeClr val="tx1"/>
                </a:solidFill>
              </a:rPr>
              <a:t>Flee to next city (Matthew 10:23)</a:t>
            </a:r>
          </a:p>
          <a:p>
            <a:r>
              <a:rPr lang="en-US" sz="3200" dirty="0">
                <a:solidFill>
                  <a:schemeClr val="tx1"/>
                </a:solidFill>
              </a:rPr>
              <a:t>Jesus’s family (Matthew 2)</a:t>
            </a:r>
          </a:p>
          <a:p>
            <a:r>
              <a:rPr lang="en-US" sz="3200" dirty="0">
                <a:solidFill>
                  <a:schemeClr val="tx1"/>
                </a:solidFill>
              </a:rPr>
              <a:t>Jerusalem church (Acts 8)</a:t>
            </a:r>
          </a:p>
          <a:p>
            <a:r>
              <a:rPr lang="en-US" sz="3200" dirty="0">
                <a:solidFill>
                  <a:schemeClr val="tx1"/>
                </a:solidFill>
              </a:rPr>
              <a:t>Disciples at the destruction of Jerusalem (Matthew 24:15-16f)</a:t>
            </a:r>
          </a:p>
          <a:p>
            <a:r>
              <a:rPr lang="en-US" sz="3200" dirty="0">
                <a:solidFill>
                  <a:schemeClr val="tx1"/>
                </a:solidFill>
              </a:rPr>
              <a:t>Jews in Nazi Germany</a:t>
            </a:r>
          </a:p>
          <a:p>
            <a:r>
              <a:rPr lang="en-US" sz="3200" dirty="0">
                <a:solidFill>
                  <a:schemeClr val="tx1"/>
                </a:solidFill>
              </a:rPr>
              <a:t>Afghanistan (2021)</a:t>
            </a:r>
          </a:p>
        </p:txBody>
      </p:sp>
    </p:spTree>
    <p:extLst>
      <p:ext uri="{BB962C8B-B14F-4D97-AF65-F5344CB8AC3E}">
        <p14:creationId xmlns:p14="http://schemas.microsoft.com/office/powerpoint/2010/main" val="30977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descr="Path winding through a grassy field">
            <a:extLst>
              <a:ext uri="{FF2B5EF4-FFF2-40B4-BE49-F238E27FC236}">
                <a16:creationId xmlns:a16="http://schemas.microsoft.com/office/drawing/2014/main" id="{5A2748CF-EAFB-4114-8E1C-D628423F2E50}"/>
              </a:ext>
            </a:extLst>
          </p:cNvPr>
          <p:cNvPicPr>
            <a:picLocks noChangeAspect="1"/>
          </p:cNvPicPr>
          <p:nvPr/>
        </p:nvPicPr>
        <p:blipFill rotWithShape="1">
          <a:blip r:embed="rId4"/>
          <a:srcRect l="34744" r="20755" b="-1"/>
          <a:stretch/>
        </p:blipFill>
        <p:spPr>
          <a:xfrm>
            <a:off x="1517538" y="10"/>
            <a:ext cx="4571999" cy="6857991"/>
          </a:xfrm>
          <a:prstGeom prst="rect">
            <a:avLst/>
          </a:prstGeom>
        </p:spPr>
      </p:pic>
      <p:sp>
        <p:nvSpPr>
          <p:cNvPr id="7" name="Content Placeholder 2">
            <a:extLst>
              <a:ext uri="{FF2B5EF4-FFF2-40B4-BE49-F238E27FC236}">
                <a16:creationId xmlns:a16="http://schemas.microsoft.com/office/drawing/2014/main" id="{E4564908-F24E-F105-EDD6-5520490A4B07}"/>
              </a:ext>
            </a:extLst>
          </p:cNvPr>
          <p:cNvSpPr>
            <a:spLocks noGrp="1"/>
          </p:cNvSpPr>
          <p:nvPr>
            <p:ph idx="1"/>
          </p:nvPr>
        </p:nvSpPr>
        <p:spPr>
          <a:xfrm>
            <a:off x="6216772" y="341195"/>
            <a:ext cx="5370177" cy="6168788"/>
          </a:xfrm>
          <a:effectLst/>
        </p:spPr>
        <p:txBody>
          <a:bodyPr anchor="ctr">
            <a:normAutofit fontScale="92500" lnSpcReduction="10000"/>
          </a:bodyPr>
          <a:lstStyle/>
          <a:p>
            <a:pPr>
              <a:lnSpc>
                <a:spcPct val="90000"/>
              </a:lnSpc>
            </a:pPr>
            <a:r>
              <a:rPr lang="en-US" sz="2800" dirty="0">
                <a:solidFill>
                  <a:schemeClr val="tx1"/>
                </a:solidFill>
              </a:rPr>
              <a:t>Close to family</a:t>
            </a:r>
          </a:p>
          <a:p>
            <a:pPr>
              <a:lnSpc>
                <a:spcPct val="90000"/>
              </a:lnSpc>
            </a:pPr>
            <a:r>
              <a:rPr lang="en-US" sz="2800" dirty="0">
                <a:solidFill>
                  <a:schemeClr val="tx1"/>
                </a:solidFill>
              </a:rPr>
              <a:t>Good schools</a:t>
            </a:r>
          </a:p>
          <a:p>
            <a:pPr>
              <a:lnSpc>
                <a:spcPct val="90000"/>
              </a:lnSpc>
            </a:pPr>
            <a:r>
              <a:rPr lang="en-US" sz="2800" dirty="0">
                <a:solidFill>
                  <a:schemeClr val="tx1"/>
                </a:solidFill>
              </a:rPr>
              <a:t>Healthcare / medical facilities</a:t>
            </a:r>
          </a:p>
          <a:p>
            <a:pPr>
              <a:lnSpc>
                <a:spcPct val="90000"/>
              </a:lnSpc>
            </a:pPr>
            <a:r>
              <a:rPr lang="en-US" sz="2800" dirty="0">
                <a:solidFill>
                  <a:schemeClr val="tx1"/>
                </a:solidFill>
              </a:rPr>
              <a:t>Healthy environment</a:t>
            </a:r>
          </a:p>
          <a:p>
            <a:pPr>
              <a:lnSpc>
                <a:spcPct val="90000"/>
              </a:lnSpc>
            </a:pPr>
            <a:r>
              <a:rPr lang="en-US" sz="2800" dirty="0">
                <a:solidFill>
                  <a:schemeClr val="tx1"/>
                </a:solidFill>
              </a:rPr>
              <a:t>Safety / Low crime</a:t>
            </a:r>
          </a:p>
          <a:p>
            <a:pPr>
              <a:lnSpc>
                <a:spcPct val="90000"/>
              </a:lnSpc>
            </a:pPr>
            <a:r>
              <a:rPr lang="en-US" sz="2800" dirty="0">
                <a:solidFill>
                  <a:schemeClr val="tx1"/>
                </a:solidFill>
              </a:rPr>
              <a:t>Pleasant and safe climate</a:t>
            </a:r>
          </a:p>
          <a:p>
            <a:pPr>
              <a:lnSpc>
                <a:spcPct val="90000"/>
              </a:lnSpc>
            </a:pPr>
            <a:r>
              <a:rPr lang="en-US" sz="2800" dirty="0">
                <a:solidFill>
                  <a:schemeClr val="tx1"/>
                </a:solidFill>
              </a:rPr>
              <a:t>Employment opportunities; Salary</a:t>
            </a:r>
          </a:p>
          <a:p>
            <a:pPr>
              <a:lnSpc>
                <a:spcPct val="90000"/>
              </a:lnSpc>
            </a:pPr>
            <a:r>
              <a:rPr lang="en-US" sz="2800" dirty="0">
                <a:solidFill>
                  <a:schemeClr val="tx1"/>
                </a:solidFill>
              </a:rPr>
              <a:t>Low cost of living</a:t>
            </a:r>
          </a:p>
          <a:p>
            <a:pPr>
              <a:lnSpc>
                <a:spcPct val="90000"/>
              </a:lnSpc>
            </a:pPr>
            <a:r>
              <a:rPr lang="en-US" sz="2800" dirty="0">
                <a:solidFill>
                  <a:schemeClr val="tx1"/>
                </a:solidFill>
              </a:rPr>
              <a:t>Fair government / low taxes</a:t>
            </a:r>
          </a:p>
          <a:p>
            <a:pPr>
              <a:lnSpc>
                <a:spcPct val="90000"/>
              </a:lnSpc>
            </a:pPr>
            <a:r>
              <a:rPr lang="en-US" sz="2800" dirty="0">
                <a:solidFill>
                  <a:schemeClr val="tx1"/>
                </a:solidFill>
              </a:rPr>
              <a:t>Recreation / social opportunities</a:t>
            </a:r>
          </a:p>
          <a:p>
            <a:pPr>
              <a:lnSpc>
                <a:spcPct val="90000"/>
              </a:lnSpc>
            </a:pPr>
            <a:r>
              <a:rPr lang="en-US" sz="2800" dirty="0">
                <a:solidFill>
                  <a:schemeClr val="tx1"/>
                </a:solidFill>
              </a:rPr>
              <a:t>Freedom and rights</a:t>
            </a:r>
          </a:p>
          <a:p>
            <a:pPr>
              <a:lnSpc>
                <a:spcPct val="90000"/>
              </a:lnSpc>
            </a:pPr>
            <a:r>
              <a:rPr lang="en-US" sz="2800" dirty="0">
                <a:solidFill>
                  <a:schemeClr val="tx1"/>
                </a:solidFill>
              </a:rPr>
              <a:t>Culture / morality</a:t>
            </a:r>
          </a:p>
          <a:p>
            <a:pPr>
              <a:lnSpc>
                <a:spcPct val="90000"/>
              </a:lnSpc>
            </a:pPr>
            <a:r>
              <a:rPr lang="en-US" sz="2800" dirty="0">
                <a:solidFill>
                  <a:schemeClr val="tx1"/>
                </a:solidFill>
              </a:rPr>
              <a:t>Freedom from persecution</a:t>
            </a:r>
          </a:p>
        </p:txBody>
      </p:sp>
    </p:spTree>
    <p:extLst>
      <p:ext uri="{BB962C8B-B14F-4D97-AF65-F5344CB8AC3E}">
        <p14:creationId xmlns:p14="http://schemas.microsoft.com/office/powerpoint/2010/main" val="293754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0937" y="844514"/>
            <a:ext cx="3519595" cy="4169749"/>
          </a:xfrm>
        </p:spPr>
        <p:txBody>
          <a:bodyPr>
            <a:normAutofit/>
            <a:scene3d>
              <a:camera prst="orthographicFront"/>
              <a:lightRig rig="soft" dir="t">
                <a:rot lat="0" lon="0" rev="17220000"/>
              </a:lightRig>
            </a:scene3d>
            <a:sp3d extrusionH="57150" prstMaterial="dkEdge">
              <a:bevelT w="38100" h="38100"/>
              <a:extrusionClr>
                <a:schemeClr val="accent1">
                  <a:lumMod val="50000"/>
                </a:schemeClr>
              </a:extrusionClr>
            </a:sp3d>
          </a:bodyPr>
          <a:lstStyle/>
          <a:p>
            <a:r>
              <a:rPr lang="en-US" sz="4400" b="1" dirty="0"/>
              <a:t>Where Can I Go?</a:t>
            </a:r>
          </a:p>
        </p:txBody>
      </p:sp>
      <p:pic>
        <p:nvPicPr>
          <p:cNvPr id="5" name="Picture 4">
            <a:extLst>
              <a:ext uri="{FF2B5EF4-FFF2-40B4-BE49-F238E27FC236}">
                <a16:creationId xmlns:a16="http://schemas.microsoft.com/office/drawing/2014/main" id="{87957A80-D7E1-9956-5A97-C24F98CF8C8E}"/>
              </a:ext>
            </a:extLst>
          </p:cNvPr>
          <p:cNvPicPr>
            <a:picLocks noChangeAspect="1"/>
          </p:cNvPicPr>
          <p:nvPr/>
        </p:nvPicPr>
        <p:blipFill rotWithShape="1">
          <a:blip r:embed="rId3"/>
          <a:srcRect l="31196" r="24440"/>
          <a:stretch/>
        </p:blipFill>
        <p:spPr>
          <a:xfrm>
            <a:off x="6095997" y="-20964"/>
            <a:ext cx="4572003" cy="6878965"/>
          </a:xfrm>
          <a:prstGeom prst="rect">
            <a:avLst/>
          </a:prstGeom>
        </p:spPr>
      </p:pic>
    </p:spTree>
    <p:extLst>
      <p:ext uri="{BB962C8B-B14F-4D97-AF65-F5344CB8AC3E}">
        <p14:creationId xmlns:p14="http://schemas.microsoft.com/office/powerpoint/2010/main" val="210147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Foggy skyscrapers against the sky">
            <a:extLst>
              <a:ext uri="{FF2B5EF4-FFF2-40B4-BE49-F238E27FC236}">
                <a16:creationId xmlns:a16="http://schemas.microsoft.com/office/drawing/2014/main" id="{AA1A1FB1-BD9C-103D-C0C6-AB86A98B200A}"/>
              </a:ext>
            </a:extLst>
          </p:cNvPr>
          <p:cNvPicPr>
            <a:picLocks noChangeAspect="1"/>
          </p:cNvPicPr>
          <p:nvPr/>
        </p:nvPicPr>
        <p:blipFill rotWithShape="1">
          <a:blip r:embed="rId3">
            <a:alphaModFix amt="25000"/>
          </a:blip>
          <a:srcRect r="10999" b="-1"/>
          <a:stretch/>
        </p:blipFill>
        <p:spPr>
          <a:xfrm>
            <a:off x="0" y="-2331726"/>
            <a:ext cx="12252960" cy="9189726"/>
          </a:xfrm>
          <a:prstGeom prst="rect">
            <a:avLst/>
          </a:prstGeom>
        </p:spPr>
      </p:pic>
      <p:sp>
        <p:nvSpPr>
          <p:cNvPr id="4" name="TextBox 3">
            <a:extLst>
              <a:ext uri="{FF2B5EF4-FFF2-40B4-BE49-F238E27FC236}">
                <a16:creationId xmlns:a16="http://schemas.microsoft.com/office/drawing/2014/main" id="{D6515201-01A0-6198-F48C-2B42CCBA8518}"/>
              </a:ext>
            </a:extLst>
          </p:cNvPr>
          <p:cNvSpPr txBox="1"/>
          <p:nvPr/>
        </p:nvSpPr>
        <p:spPr>
          <a:xfrm>
            <a:off x="1528549" y="717937"/>
            <a:ext cx="9130351" cy="5423556"/>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Come now, you who say, "Today or tomorrow we will go to such and such a city, and spend a year there and engage in business and make a profit." Yet you do not know what your life will be like tomorrow. You are just a vapor that appears for a little while and then vanishes away. </a:t>
            </a:r>
          </a:p>
          <a:p>
            <a:pPr algn="r">
              <a:spcBef>
                <a:spcPct val="20000"/>
              </a:spcBef>
              <a:spcAft>
                <a:spcPts val="600"/>
              </a:spcAft>
              <a:buClr>
                <a:schemeClr val="tx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James 4:13-14</a:t>
            </a:r>
          </a:p>
        </p:txBody>
      </p:sp>
    </p:spTree>
    <p:extLst>
      <p:ext uri="{BB962C8B-B14F-4D97-AF65-F5344CB8AC3E}">
        <p14:creationId xmlns:p14="http://schemas.microsoft.com/office/powerpoint/2010/main" val="269436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B1B6DC97DF974B93A8DF364B782805" ma:contentTypeVersion="4" ma:contentTypeDescription="Create a new document." ma:contentTypeScope="" ma:versionID="85d693fafd4135f182d0f1450b217516">
  <xsd:schema xmlns:xsd="http://www.w3.org/2001/XMLSchema" xmlns:xs="http://www.w3.org/2001/XMLSchema" xmlns:p="http://schemas.microsoft.com/office/2006/metadata/properties" xmlns:ns3="c4cdb558-c447-4a58-8b39-86c7853e466e" targetNamespace="http://schemas.microsoft.com/office/2006/metadata/properties" ma:root="true" ma:fieldsID="6a192799ab1a7d0cef7efc687f3a95a9" ns3:_="">
    <xsd:import namespace="c4cdb558-c447-4a58-8b39-86c7853e46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cdb558-c447-4a58-8b39-86c7853e4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9B792D-B2B0-4D42-A6A1-B12123A0F38C}">
  <ds:schemaRefs>
    <ds:schemaRef ds:uri="http://schemas.microsoft.com/sharepoint/v3/contenttype/forms"/>
  </ds:schemaRefs>
</ds:datastoreItem>
</file>

<file path=customXml/itemProps2.xml><?xml version="1.0" encoding="utf-8"?>
<ds:datastoreItem xmlns:ds="http://schemas.openxmlformats.org/officeDocument/2006/customXml" ds:itemID="{A18C62BD-D281-4947-A0AD-80CE22F43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cdb558-c447-4a58-8b39-86c7853e4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CE4EFC-11E9-4419-90C7-10D1A4A83AF8}">
  <ds:schemaRefs>
    <ds:schemaRef ds:uri="http://purl.org/dc/terms/"/>
    <ds:schemaRef ds:uri="http://schemas.microsoft.com/office/2006/metadata/properties"/>
    <ds:schemaRef ds:uri="http://purl.org/dc/dcmitype/"/>
    <ds:schemaRef ds:uri="c4cdb558-c447-4a58-8b39-86c7853e466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899</TotalTime>
  <Words>2446</Words>
  <Application>Microsoft Office PowerPoint</Application>
  <PresentationFormat>Widescreen</PresentationFormat>
  <Paragraphs>150</Paragraphs>
  <Slides>24</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Book Antiqua</vt:lpstr>
      <vt:lpstr>Calibri</vt:lpstr>
      <vt:lpstr>Calisto MT</vt:lpstr>
      <vt:lpstr>Courier New</vt:lpstr>
      <vt:lpstr>Lucida Sans</vt:lpstr>
      <vt:lpstr>Symbol</vt:lpstr>
      <vt:lpstr>Times New Roman</vt:lpstr>
      <vt:lpstr>Wingdings</vt:lpstr>
      <vt:lpstr>Wingdings 2</vt:lpstr>
      <vt:lpstr>Wingdings 3</vt:lpstr>
      <vt:lpstr>Apex</vt:lpstr>
      <vt:lpstr>Slate</vt:lpstr>
      <vt:lpstr>PowerPoint Presentation</vt:lpstr>
      <vt:lpstr>PowerPoint Presentation</vt:lpstr>
      <vt:lpstr>PowerPoint Presentation</vt:lpstr>
      <vt:lpstr>PowerPoint Presentation</vt:lpstr>
      <vt:lpstr>Where Could I Go?</vt:lpstr>
      <vt:lpstr>Seeking a better place is rational</vt:lpstr>
      <vt:lpstr>PowerPoint Presentation</vt:lpstr>
      <vt:lpstr>Where Can I Go?</vt:lpstr>
      <vt:lpstr>PowerPoint Presentation</vt:lpstr>
      <vt:lpstr>PowerPoint Presentation</vt:lpstr>
      <vt:lpstr>Where Can I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BLAYLOCK CHARLES</dc:creator>
  <cp:lastModifiedBy>Alan Blaylock</cp:lastModifiedBy>
  <cp:revision>102</cp:revision>
  <dcterms:created xsi:type="dcterms:W3CDTF">2021-09-25T17:05:47Z</dcterms:created>
  <dcterms:modified xsi:type="dcterms:W3CDTF">2025-05-01T17:44:31Z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0x010100E0B1B6DC97DF974B93A8DF364B782805</vt:lpwstr>
  </property>
</Properties>
</file>