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85" r:id="rId2"/>
  </p:sldMasterIdLst>
  <p:sldIdLst>
    <p:sldId id="259" r:id="rId3"/>
    <p:sldId id="261" r:id="rId4"/>
    <p:sldId id="283" r:id="rId5"/>
    <p:sldId id="262" r:id="rId6"/>
    <p:sldId id="263" r:id="rId7"/>
    <p:sldId id="264" r:id="rId8"/>
    <p:sldId id="265" r:id="rId9"/>
    <p:sldId id="266" r:id="rId10"/>
    <p:sldId id="280" r:id="rId11"/>
    <p:sldId id="267" r:id="rId12"/>
    <p:sldId id="268" r:id="rId13"/>
    <p:sldId id="281" r:id="rId14"/>
    <p:sldId id="270" r:id="rId15"/>
    <p:sldId id="279" r:id="rId16"/>
    <p:sldId id="274" r:id="rId17"/>
    <p:sldId id="275" r:id="rId18"/>
    <p:sldId id="276" r:id="rId19"/>
    <p:sldId id="282" r:id="rId20"/>
    <p:sldId id="277"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1" d="100"/>
          <a:sy n="101" d="100"/>
        </p:scale>
        <p:origin x="348" y="108"/>
      </p:cViewPr>
      <p:guideLst/>
    </p:cSldViewPr>
  </p:slideViewPr>
  <p:notesTextViewPr>
    <p:cViewPr>
      <p:scale>
        <a:sx n="1" d="1"/>
        <a:sy n="1" d="1"/>
      </p:scale>
      <p:origin x="0" y="0"/>
    </p:cViewPr>
  </p:notesTextViewPr>
  <p:sorterViewPr>
    <p:cViewPr>
      <p:scale>
        <a:sx n="100" d="100"/>
        <a:sy n="100" d="100"/>
      </p:scale>
      <p:origin x="0" y="-7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269999"/>
            <a:ext cx="104013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793">
                <a:solidFill>
                  <a:srgbClr val="000000"/>
                </a:solidFill>
              </a:defRPr>
            </a:lvl1pPr>
          </a:lstStyle>
          <a:p>
            <a:pPr algn="ctr"/>
            <a:endParaRPr/>
          </a:p>
        </p:txBody>
      </p:sp>
      <p:sp>
        <p:nvSpPr>
          <p:cNvPr id="3" name="New Shape"/>
          <p:cNvSpPr>
            <a:spLocks noGrp="1"/>
          </p:cNvSpPr>
          <p:nvPr>
            <p:ph type="body" idx="1"/>
          </p:nvPr>
        </p:nvSpPr>
        <p:spPr>
          <a:xfrm>
            <a:off x="825499" y="2730499"/>
            <a:ext cx="10420350" cy="889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786">
                <a:solidFill>
                  <a:srgbClr val="493213"/>
                </a:solidFill>
              </a:defRPr>
            </a:lvl1pPr>
          </a:lstStyle>
          <a:p>
            <a:pPr algn="ctr"/>
            <a:endParaRPr/>
          </a:p>
        </p:txBody>
      </p:sp>
      <p:sp>
        <p:nvSpPr>
          <p:cNvPr id="4" name="New Shape"/>
          <p:cNvSpPr>
            <a:spLocks noGrp="1"/>
          </p:cNvSpPr>
          <p:nvPr>
            <p:ph type="body" idx="2"/>
          </p:nvPr>
        </p:nvSpPr>
        <p:spPr>
          <a:xfrm>
            <a:off x="889000" y="3746500"/>
            <a:ext cx="104267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593">
                <a:solidFill>
                  <a:srgbClr val="A11B22"/>
                </a:solidFill>
              </a:defRPr>
            </a:lvl1pPr>
          </a:lstStyle>
          <a:p>
            <a:pPr algn="ctr"/>
            <a:endParaRPr/>
          </a:p>
        </p:txBody>
      </p:sp>
      <p:sp>
        <p:nvSpPr>
          <p:cNvPr id="5" name="New Shape"/>
          <p:cNvSpPr>
            <a:spLocks noGrp="1"/>
          </p:cNvSpPr>
          <p:nvPr>
            <p:ph type="body" idx="3"/>
          </p:nvPr>
        </p:nvSpPr>
        <p:spPr>
          <a:xfrm>
            <a:off x="825499" y="762000"/>
            <a:ext cx="10414000" cy="4318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6813">
                <a:solidFill>
                  <a:srgbClr val="4B4A4A"/>
                </a:solidFill>
              </a:defRPr>
            </a:lvl1pPr>
          </a:lstStyle>
          <a:p>
            <a:pPr algn="l"/>
            <a:endParaRPr/>
          </a:p>
        </p:txBody>
      </p:sp>
    </p:spTree>
    <p:extLst>
      <p:ext uri="{BB962C8B-B14F-4D97-AF65-F5344CB8AC3E}">
        <p14:creationId xmlns:p14="http://schemas.microsoft.com/office/powerpoint/2010/main" val="800062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269999"/>
            <a:ext cx="104013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793">
                <a:solidFill>
                  <a:srgbClr val="000000"/>
                </a:solidFill>
              </a:defRPr>
            </a:lvl1pPr>
          </a:lstStyle>
          <a:p>
            <a:pPr algn="ctr"/>
            <a:endParaRPr/>
          </a:p>
        </p:txBody>
      </p:sp>
      <p:sp>
        <p:nvSpPr>
          <p:cNvPr id="3" name="New Shape"/>
          <p:cNvSpPr>
            <a:spLocks noGrp="1"/>
          </p:cNvSpPr>
          <p:nvPr>
            <p:ph type="body" idx="1"/>
          </p:nvPr>
        </p:nvSpPr>
        <p:spPr>
          <a:xfrm>
            <a:off x="825499" y="2730499"/>
            <a:ext cx="10420350" cy="889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786">
                <a:solidFill>
                  <a:srgbClr val="493213"/>
                </a:solidFill>
              </a:defRPr>
            </a:lvl1pPr>
          </a:lstStyle>
          <a:p>
            <a:pPr algn="ctr"/>
            <a:endParaRPr/>
          </a:p>
        </p:txBody>
      </p:sp>
      <p:sp>
        <p:nvSpPr>
          <p:cNvPr id="4" name="New Shape"/>
          <p:cNvSpPr>
            <a:spLocks noGrp="1"/>
          </p:cNvSpPr>
          <p:nvPr>
            <p:ph type="body" idx="2"/>
          </p:nvPr>
        </p:nvSpPr>
        <p:spPr>
          <a:xfrm>
            <a:off x="889000" y="3746500"/>
            <a:ext cx="104267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593">
                <a:solidFill>
                  <a:srgbClr val="A11B22"/>
                </a:solidFill>
              </a:defRPr>
            </a:lvl1pPr>
          </a:lstStyle>
          <a:p>
            <a:pPr algn="ctr"/>
            <a:endParaRPr/>
          </a:p>
        </p:txBody>
      </p:sp>
    </p:spTree>
    <p:extLst>
      <p:ext uri="{BB962C8B-B14F-4D97-AF65-F5344CB8AC3E}">
        <p14:creationId xmlns:p14="http://schemas.microsoft.com/office/powerpoint/2010/main" val="1019470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1_">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920">
                <a:solidFill>
                  <a:srgbClr val="FFFFFF"/>
                </a:solidFill>
              </a:defRPr>
            </a:lvl1pPr>
          </a:lstStyle>
          <a:p>
            <a:pPr algn="l"/>
            <a:endParaRPr/>
          </a:p>
        </p:txBody>
      </p:sp>
      <p:sp>
        <p:nvSpPr>
          <p:cNvPr id="3" name="New Shape"/>
          <p:cNvSpPr>
            <a:spLocks noGrp="1"/>
          </p:cNvSpPr>
          <p:nvPr>
            <p:ph type="body" idx="1"/>
          </p:nvPr>
        </p:nvSpPr>
        <p:spPr>
          <a:xfrm>
            <a:off x="889000" y="1269999"/>
            <a:ext cx="104013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793">
                <a:solidFill>
                  <a:srgbClr val="000000"/>
                </a:solidFill>
              </a:defRPr>
            </a:lvl1pPr>
          </a:lstStyle>
          <a:p>
            <a:pPr algn="ctr"/>
            <a:endParaRPr/>
          </a:p>
        </p:txBody>
      </p:sp>
    </p:spTree>
    <p:extLst>
      <p:ext uri="{BB962C8B-B14F-4D97-AF65-F5344CB8AC3E}">
        <p14:creationId xmlns:p14="http://schemas.microsoft.com/office/powerpoint/2010/main" val="2555896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cSld name="2_1_">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920">
                <a:solidFill>
                  <a:srgbClr val="FFFFFF"/>
                </a:solidFill>
              </a:defRPr>
            </a:lvl1pPr>
          </a:lstStyle>
          <a:p>
            <a:pPr algn="l"/>
            <a:endParaRPr/>
          </a:p>
        </p:txBody>
      </p:sp>
      <p:sp>
        <p:nvSpPr>
          <p:cNvPr id="3" name="New Shape"/>
          <p:cNvSpPr>
            <a:spLocks noGrp="1"/>
          </p:cNvSpPr>
          <p:nvPr>
            <p:ph type="body" idx="1"/>
          </p:nvPr>
        </p:nvSpPr>
        <p:spPr>
          <a:xfrm>
            <a:off x="889000" y="1269999"/>
            <a:ext cx="104013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793">
                <a:solidFill>
                  <a:srgbClr val="000000"/>
                </a:solidFill>
              </a:defRPr>
            </a:lvl1pPr>
          </a:lstStyle>
          <a:p>
            <a:pPr algn="ctr"/>
            <a:endParaRPr/>
          </a:p>
        </p:txBody>
      </p:sp>
    </p:spTree>
    <p:extLst>
      <p:ext uri="{BB962C8B-B14F-4D97-AF65-F5344CB8AC3E}">
        <p14:creationId xmlns:p14="http://schemas.microsoft.com/office/powerpoint/2010/main" val="1398046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269999"/>
            <a:ext cx="104013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793">
                <a:solidFill>
                  <a:srgbClr val="000000"/>
                </a:solidFill>
              </a:defRPr>
            </a:lvl1pPr>
          </a:lstStyle>
          <a:p>
            <a:pPr algn="ctr"/>
            <a:endParaRPr/>
          </a:p>
        </p:txBody>
      </p:sp>
      <p:sp>
        <p:nvSpPr>
          <p:cNvPr id="3" name="New Shape"/>
          <p:cNvSpPr>
            <a:spLocks noGrp="1"/>
          </p:cNvSpPr>
          <p:nvPr>
            <p:ph type="body" idx="1"/>
          </p:nvPr>
        </p:nvSpPr>
        <p:spPr>
          <a:xfrm>
            <a:off x="825499" y="2730499"/>
            <a:ext cx="10420350" cy="889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786">
                <a:solidFill>
                  <a:srgbClr val="493213"/>
                </a:solidFill>
              </a:defRPr>
            </a:lvl1pPr>
          </a:lstStyle>
          <a:p>
            <a:pPr algn="ctr"/>
            <a:endParaRPr/>
          </a:p>
        </p:txBody>
      </p:sp>
      <p:sp>
        <p:nvSpPr>
          <p:cNvPr id="4" name="New Shape"/>
          <p:cNvSpPr>
            <a:spLocks noGrp="1"/>
          </p:cNvSpPr>
          <p:nvPr>
            <p:ph type="body" idx="2"/>
          </p:nvPr>
        </p:nvSpPr>
        <p:spPr>
          <a:xfrm>
            <a:off x="889000" y="3746500"/>
            <a:ext cx="104267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593">
                <a:solidFill>
                  <a:srgbClr val="A11B22"/>
                </a:solidFill>
              </a:defRPr>
            </a:lvl1pPr>
          </a:lstStyle>
          <a:p>
            <a:pPr algn="ctr"/>
            <a:endParaRPr/>
          </a:p>
        </p:txBody>
      </p:sp>
      <p:sp>
        <p:nvSpPr>
          <p:cNvPr id="5" name="New Shape"/>
          <p:cNvSpPr>
            <a:spLocks noGrp="1"/>
          </p:cNvSpPr>
          <p:nvPr>
            <p:ph type="body" idx="3"/>
          </p:nvPr>
        </p:nvSpPr>
        <p:spPr>
          <a:xfrm>
            <a:off x="825499" y="762000"/>
            <a:ext cx="10414000" cy="4318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6813">
                <a:solidFill>
                  <a:srgbClr val="4B4A4A"/>
                </a:solidFill>
              </a:defRPr>
            </a:lvl1pPr>
          </a:lstStyle>
          <a:p>
            <a:pPr algn="l"/>
            <a:endParaRPr/>
          </a:p>
        </p:txBody>
      </p:sp>
    </p:spTree>
    <p:extLst>
      <p:ext uri="{BB962C8B-B14F-4D97-AF65-F5344CB8AC3E}">
        <p14:creationId xmlns:p14="http://schemas.microsoft.com/office/powerpoint/2010/main" val="553515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269999"/>
            <a:ext cx="104013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793">
                <a:solidFill>
                  <a:srgbClr val="000000"/>
                </a:solidFill>
              </a:defRPr>
            </a:lvl1pPr>
          </a:lstStyle>
          <a:p>
            <a:pPr algn="ctr"/>
            <a:endParaRPr/>
          </a:p>
        </p:txBody>
      </p:sp>
      <p:sp>
        <p:nvSpPr>
          <p:cNvPr id="3" name="New Shape"/>
          <p:cNvSpPr>
            <a:spLocks noGrp="1"/>
          </p:cNvSpPr>
          <p:nvPr>
            <p:ph type="body" idx="1"/>
          </p:nvPr>
        </p:nvSpPr>
        <p:spPr>
          <a:xfrm>
            <a:off x="825499" y="2730499"/>
            <a:ext cx="10420350" cy="889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786">
                <a:solidFill>
                  <a:srgbClr val="493213"/>
                </a:solidFill>
              </a:defRPr>
            </a:lvl1pPr>
          </a:lstStyle>
          <a:p>
            <a:pPr algn="ctr"/>
            <a:endParaRPr/>
          </a:p>
        </p:txBody>
      </p:sp>
      <p:sp>
        <p:nvSpPr>
          <p:cNvPr id="4" name="New Shape"/>
          <p:cNvSpPr>
            <a:spLocks noGrp="1"/>
          </p:cNvSpPr>
          <p:nvPr>
            <p:ph type="body" idx="2"/>
          </p:nvPr>
        </p:nvSpPr>
        <p:spPr>
          <a:xfrm>
            <a:off x="889000" y="3746500"/>
            <a:ext cx="1042670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593">
                <a:solidFill>
                  <a:srgbClr val="A11B22"/>
                </a:solidFill>
              </a:defRPr>
            </a:lvl1pPr>
          </a:lstStyle>
          <a:p>
            <a:pPr algn="ctr"/>
            <a:endParaRPr/>
          </a:p>
        </p:txBody>
      </p:sp>
    </p:spTree>
    <p:extLst>
      <p:ext uri="{BB962C8B-B14F-4D97-AF65-F5344CB8AC3E}">
        <p14:creationId xmlns:p14="http://schemas.microsoft.com/office/powerpoint/2010/main" val="1816018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1_">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920">
                <a:solidFill>
                  <a:srgbClr val="FFFFFF"/>
                </a:solidFill>
              </a:defRPr>
            </a:lvl1pPr>
          </a:lstStyle>
          <a:p>
            <a:pPr algn="l"/>
            <a:endParaRPr/>
          </a:p>
        </p:txBody>
      </p:sp>
      <p:sp>
        <p:nvSpPr>
          <p:cNvPr id="3" name="New Shape"/>
          <p:cNvSpPr>
            <a:spLocks noGrp="1"/>
          </p:cNvSpPr>
          <p:nvPr>
            <p:ph type="body" idx="1"/>
          </p:nvPr>
        </p:nvSpPr>
        <p:spPr>
          <a:xfrm>
            <a:off x="889000" y="1269999"/>
            <a:ext cx="104013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793">
                <a:solidFill>
                  <a:srgbClr val="000000"/>
                </a:solidFill>
              </a:defRPr>
            </a:lvl1pPr>
          </a:lstStyle>
          <a:p>
            <a:pPr algn="ctr"/>
            <a:endParaRPr/>
          </a:p>
        </p:txBody>
      </p:sp>
    </p:spTree>
    <p:extLst>
      <p:ext uri="{BB962C8B-B14F-4D97-AF65-F5344CB8AC3E}">
        <p14:creationId xmlns:p14="http://schemas.microsoft.com/office/powerpoint/2010/main" val="2987956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1_">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920">
                <a:solidFill>
                  <a:srgbClr val="000000"/>
                </a:solidFill>
              </a:defRPr>
            </a:lvl1pPr>
          </a:lstStyle>
          <a:p>
            <a:pPr algn="l"/>
            <a:endParaRPr/>
          </a:p>
        </p:txBody>
      </p:sp>
      <p:sp>
        <p:nvSpPr>
          <p:cNvPr id="3" name="New Shape"/>
          <p:cNvSpPr>
            <a:spLocks noGrp="1"/>
          </p:cNvSpPr>
          <p:nvPr>
            <p:ph type="body" idx="1"/>
          </p:nvPr>
        </p:nvSpPr>
        <p:spPr>
          <a:xfrm>
            <a:off x="889000" y="1269999"/>
            <a:ext cx="104013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793">
                <a:solidFill>
                  <a:srgbClr val="000000"/>
                </a:solidFill>
              </a:defRPr>
            </a:lvl1pPr>
          </a:lstStyle>
          <a:p>
            <a:pPr algn="ctr"/>
            <a:endParaRPr/>
          </a:p>
        </p:txBody>
      </p:sp>
    </p:spTree>
    <p:extLst>
      <p:ext uri="{BB962C8B-B14F-4D97-AF65-F5344CB8AC3E}">
        <p14:creationId xmlns:p14="http://schemas.microsoft.com/office/powerpoint/2010/main" val="1178011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cSld name="3_1_">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920">
                <a:solidFill>
                  <a:srgbClr val="000000"/>
                </a:solidFill>
              </a:defRPr>
            </a:lvl1pPr>
          </a:lstStyle>
          <a:p>
            <a:pPr algn="l"/>
            <a:endParaRPr/>
          </a:p>
        </p:txBody>
      </p:sp>
      <p:sp>
        <p:nvSpPr>
          <p:cNvPr id="3" name="New Shape"/>
          <p:cNvSpPr>
            <a:spLocks noGrp="1"/>
          </p:cNvSpPr>
          <p:nvPr>
            <p:ph type="body" idx="1"/>
          </p:nvPr>
        </p:nvSpPr>
        <p:spPr>
          <a:xfrm>
            <a:off x="889000" y="1269999"/>
            <a:ext cx="104013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793">
                <a:solidFill>
                  <a:srgbClr val="000000"/>
                </a:solidFill>
              </a:defRPr>
            </a:lvl1pPr>
          </a:lstStyle>
          <a:p>
            <a:pPr algn="ctr"/>
            <a:endParaRPr/>
          </a:p>
        </p:txBody>
      </p:sp>
    </p:spTree>
    <p:extLst>
      <p:ext uri="{BB962C8B-B14F-4D97-AF65-F5344CB8AC3E}">
        <p14:creationId xmlns:p14="http://schemas.microsoft.com/office/powerpoint/2010/main" val="341903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870601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838618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3" name="New Shape"/>
          <p:cNvSpPr>
            <a:spLocks noGrp="1"/>
          </p:cNvSpPr>
          <p:nvPr>
            <p:ph type="body" idx="1"/>
          </p:nvPr>
        </p:nvSpPr>
        <p:spPr>
          <a:xfrm>
            <a:off x="895350" y="2768600"/>
            <a:ext cx="104013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a:bodyPr>
          <a:lstStyle>
            <a:lvl1pPr algn="ctr">
              <a:defRPr sz="7793">
                <a:solidFill>
                  <a:srgbClr val="000000"/>
                </a:solidFill>
              </a:defRPr>
            </a:lvl1pPr>
          </a:lstStyle>
          <a:p>
            <a:pPr algn="ctr"/>
            <a:r>
              <a:rPr sz="7793" b="1" dirty="0">
                <a:solidFill>
                  <a:schemeClr val="bg1"/>
                </a:solidFill>
                <a:effectLst>
                  <a:outerShdw blurRad="38100" dist="38100" dir="2700000" algn="tl">
                    <a:srgbClr val="000000">
                      <a:alpha val="43137"/>
                    </a:srgbClr>
                  </a:outerShdw>
                </a:effectLst>
                <a:latin typeface="Georgia" panose="02040502050405020303" pitchFamily="18" charset="0"/>
              </a:rPr>
              <a:t>The Gospel Message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CE47357C-DBC9-1DB8-278F-520AA452EFA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727ABB22-2CF1-CD1F-963B-6A60CA2C00B3}"/>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Sin drives a wedge between God and man</a:t>
            </a:r>
          </a:p>
        </p:txBody>
      </p:sp>
      <p:sp>
        <p:nvSpPr>
          <p:cNvPr id="9" name="TextBox 8">
            <a:extLst>
              <a:ext uri="{FF2B5EF4-FFF2-40B4-BE49-F238E27FC236}">
                <a16:creationId xmlns:a16="http://schemas.microsoft.com/office/drawing/2014/main" id="{EC5CD6A5-264A-A310-D191-94E1508D3E1B}"/>
              </a:ext>
            </a:extLst>
          </p:cNvPr>
          <p:cNvSpPr txBox="1"/>
          <p:nvPr/>
        </p:nvSpPr>
        <p:spPr>
          <a:xfrm>
            <a:off x="1076325" y="1590675"/>
            <a:ext cx="10039350" cy="646331"/>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Isaiah 59:2</a:t>
            </a:r>
          </a:p>
        </p:txBody>
      </p:sp>
      <p:sp>
        <p:nvSpPr>
          <p:cNvPr id="2" name="TextBox 1">
            <a:extLst>
              <a:ext uri="{FF2B5EF4-FFF2-40B4-BE49-F238E27FC236}">
                <a16:creationId xmlns:a16="http://schemas.microsoft.com/office/drawing/2014/main" id="{B6F9F6F0-097E-C810-BFA3-E47D8179421E}"/>
              </a:ext>
            </a:extLst>
          </p:cNvPr>
          <p:cNvSpPr txBox="1"/>
          <p:nvPr/>
        </p:nvSpPr>
        <p:spPr>
          <a:xfrm>
            <a:off x="1076325" y="2667252"/>
            <a:ext cx="10039350" cy="646331"/>
          </a:xfrm>
          <a:prstGeom prst="rect">
            <a:avLst/>
          </a:prstGeom>
          <a:noFill/>
        </p:spPr>
        <p:txBody>
          <a:bodyPr wrap="square" rtlCol="0">
            <a:spAutoFit/>
          </a:bodyPr>
          <a:lstStyle/>
          <a:p>
            <a:r>
              <a:rPr lang="en-US" sz="3600" dirty="0">
                <a:latin typeface="Georgia" panose="02040502050405020303" pitchFamily="18" charset="0"/>
              </a:rPr>
              <a:t>Separation is necessary</a:t>
            </a:r>
          </a:p>
        </p:txBody>
      </p:sp>
      <p:sp>
        <p:nvSpPr>
          <p:cNvPr id="3" name="TextBox 2">
            <a:extLst>
              <a:ext uri="{FF2B5EF4-FFF2-40B4-BE49-F238E27FC236}">
                <a16:creationId xmlns:a16="http://schemas.microsoft.com/office/drawing/2014/main" id="{3D22513E-45AC-C3B0-E9D4-CDCDEE1159D7}"/>
              </a:ext>
            </a:extLst>
          </p:cNvPr>
          <p:cNvSpPr txBox="1"/>
          <p:nvPr/>
        </p:nvSpPr>
        <p:spPr>
          <a:xfrm>
            <a:off x="1076325" y="3544418"/>
            <a:ext cx="10039350" cy="1754326"/>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Habakkuk 1:13</a:t>
            </a:r>
          </a:p>
          <a:p>
            <a:pPr marL="571500" indent="-571500">
              <a:buFont typeface="Arial" panose="020B0604020202020204" pitchFamily="34" charset="0"/>
              <a:buChar char="•"/>
            </a:pPr>
            <a:r>
              <a:rPr lang="en-US" sz="3600" dirty="0">
                <a:latin typeface="Georgia" panose="02040502050405020303" pitchFamily="18" charset="0"/>
              </a:rPr>
              <a:t>1 John 1:5</a:t>
            </a:r>
          </a:p>
          <a:p>
            <a:pPr marL="571500" indent="-571500">
              <a:buFont typeface="Arial" panose="020B0604020202020204" pitchFamily="34" charset="0"/>
              <a:buChar char="•"/>
            </a:pPr>
            <a:r>
              <a:rPr lang="en-US" sz="3600" dirty="0">
                <a:latin typeface="Georgia" panose="02040502050405020303" pitchFamily="18" charset="0"/>
              </a:rPr>
              <a:t>Psalm 5:4</a:t>
            </a:r>
          </a:p>
        </p:txBody>
      </p:sp>
    </p:spTree>
    <p:extLst>
      <p:ext uri="{BB962C8B-B14F-4D97-AF65-F5344CB8AC3E}">
        <p14:creationId xmlns:p14="http://schemas.microsoft.com/office/powerpoint/2010/main" val="290326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B222331B-FA3A-ACFE-2EA7-89BB3578EE8E}"/>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06126A7-42D6-7B70-2474-53191F2333E5}"/>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Sin brings God’s wrath</a:t>
            </a:r>
          </a:p>
        </p:txBody>
      </p:sp>
      <p:sp>
        <p:nvSpPr>
          <p:cNvPr id="9" name="TextBox 8">
            <a:extLst>
              <a:ext uri="{FF2B5EF4-FFF2-40B4-BE49-F238E27FC236}">
                <a16:creationId xmlns:a16="http://schemas.microsoft.com/office/drawing/2014/main" id="{1EC63FAD-C1B7-1D90-88FE-CC4D61269509}"/>
              </a:ext>
            </a:extLst>
          </p:cNvPr>
          <p:cNvSpPr txBox="1"/>
          <p:nvPr/>
        </p:nvSpPr>
        <p:spPr>
          <a:xfrm>
            <a:off x="1076325" y="1590675"/>
            <a:ext cx="10039350" cy="1754326"/>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Romans 2:5-8</a:t>
            </a:r>
          </a:p>
          <a:p>
            <a:pPr marL="571500" indent="-571500">
              <a:buFont typeface="Arial" panose="020B0604020202020204" pitchFamily="34" charset="0"/>
              <a:buChar char="•"/>
            </a:pPr>
            <a:r>
              <a:rPr lang="en-US" sz="3600" dirty="0">
                <a:latin typeface="Georgia" panose="02040502050405020303" pitchFamily="18" charset="0"/>
              </a:rPr>
              <a:t>Matthew 13:41-42</a:t>
            </a:r>
          </a:p>
          <a:p>
            <a:pPr marL="571500" indent="-571500">
              <a:buFont typeface="Arial" panose="020B0604020202020204" pitchFamily="34" charset="0"/>
              <a:buChar char="•"/>
            </a:pPr>
            <a:r>
              <a:rPr lang="en-US" sz="3600" dirty="0">
                <a:latin typeface="Georgia" panose="02040502050405020303" pitchFamily="18" charset="0"/>
              </a:rPr>
              <a:t>2 Thessalonians 1:6-10</a:t>
            </a:r>
          </a:p>
        </p:txBody>
      </p:sp>
    </p:spTree>
    <p:extLst>
      <p:ext uri="{BB962C8B-B14F-4D97-AF65-F5344CB8AC3E}">
        <p14:creationId xmlns:p14="http://schemas.microsoft.com/office/powerpoint/2010/main" val="1339792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A5168482-C5C9-E001-4762-D417021F6946}"/>
            </a:ext>
          </a:extLst>
        </p:cNvPr>
        <p:cNvGrpSpPr/>
        <p:nvPr/>
      </p:nvGrpSpPr>
      <p:grpSpPr>
        <a:xfrm>
          <a:off x="0" y="0"/>
          <a:ext cx="0" cy="0"/>
          <a:chOff x="0" y="0"/>
          <a:chExt cx="0" cy="0"/>
        </a:xfrm>
      </p:grpSpPr>
    </p:spTree>
    <p:extLst>
      <p:ext uri="{BB962C8B-B14F-4D97-AF65-F5344CB8AC3E}">
        <p14:creationId xmlns:p14="http://schemas.microsoft.com/office/powerpoint/2010/main" val="22781543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ACFC59DC-A1AE-204F-801F-263607DAB259}"/>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6D44C66B-67C3-4A19-F42A-16E495A3A15D}"/>
              </a:ext>
            </a:extLst>
          </p:cNvPr>
          <p:cNvSpPr txBox="1"/>
          <p:nvPr/>
        </p:nvSpPr>
        <p:spPr>
          <a:xfrm>
            <a:off x="642937" y="809625"/>
            <a:ext cx="10906125" cy="353943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1 Corinthians 15:1-5  </a:t>
            </a:r>
            <a:r>
              <a:rPr lang="en-US" sz="2800" dirty="0">
                <a:latin typeface="Times New Roman" panose="02020603050405020304" pitchFamily="18" charset="0"/>
                <a:cs typeface="Times New Roman" panose="02020603050405020304" pitchFamily="18" charset="0"/>
              </a:rPr>
              <a:t>Now I make known to you, brethren, the gospel which I preached to you, which also you received, in which also you stand, (2) by which also you are saved, if you hold fast the word which I preached to you, unless you believed in vain. (3) For I delivered to you as of first importance what I also received, that Christ died for our sins according to the Scriptures, (4) and that He was buried, and that He was raised on the third day according to the Scriptures, (5) and that He appeared to Cephas, then to the twelve.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3208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42352E6B-818D-7AD7-B590-F88AF1AF9778}"/>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691D7387-F920-8A85-0619-B77DCACC2FFC}"/>
              </a:ext>
            </a:extLst>
          </p:cNvPr>
          <p:cNvSpPr txBox="1"/>
          <p:nvPr/>
        </p:nvSpPr>
        <p:spPr>
          <a:xfrm>
            <a:off x="642937" y="809625"/>
            <a:ext cx="10906125" cy="353943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1 Corinthians 15:1-5  </a:t>
            </a:r>
            <a:r>
              <a:rPr lang="en-US" sz="2800" dirty="0">
                <a:latin typeface="Times New Roman" panose="02020603050405020304" pitchFamily="18" charset="0"/>
                <a:cs typeface="Times New Roman" panose="02020603050405020304" pitchFamily="18" charset="0"/>
              </a:rPr>
              <a:t>Now I make known to you, brethren, the </a:t>
            </a:r>
            <a:r>
              <a:rPr lang="en-US" sz="2800" dirty="0">
                <a:highlight>
                  <a:srgbClr val="FFFF00"/>
                </a:highlight>
                <a:latin typeface="Times New Roman" panose="02020603050405020304" pitchFamily="18" charset="0"/>
                <a:cs typeface="Times New Roman" panose="02020603050405020304" pitchFamily="18" charset="0"/>
              </a:rPr>
              <a:t>gospel</a:t>
            </a:r>
            <a:r>
              <a:rPr lang="en-US" sz="2800" dirty="0">
                <a:latin typeface="Times New Roman" panose="02020603050405020304" pitchFamily="18" charset="0"/>
                <a:cs typeface="Times New Roman" panose="02020603050405020304" pitchFamily="18" charset="0"/>
              </a:rPr>
              <a:t> which I </a:t>
            </a:r>
            <a:r>
              <a:rPr lang="en-US" sz="2800" dirty="0">
                <a:highlight>
                  <a:srgbClr val="FFFF00"/>
                </a:highlight>
                <a:latin typeface="Times New Roman" panose="02020603050405020304" pitchFamily="18" charset="0"/>
                <a:cs typeface="Times New Roman" panose="02020603050405020304" pitchFamily="18" charset="0"/>
              </a:rPr>
              <a:t>preached</a:t>
            </a:r>
            <a:r>
              <a:rPr lang="en-US" sz="2800" dirty="0">
                <a:latin typeface="Times New Roman" panose="02020603050405020304" pitchFamily="18" charset="0"/>
                <a:cs typeface="Times New Roman" panose="02020603050405020304" pitchFamily="18" charset="0"/>
              </a:rPr>
              <a:t> to you, which also you </a:t>
            </a:r>
            <a:r>
              <a:rPr lang="en-US" sz="2800" dirty="0">
                <a:highlight>
                  <a:srgbClr val="FFFF00"/>
                </a:highlight>
                <a:latin typeface="Times New Roman" panose="02020603050405020304" pitchFamily="18" charset="0"/>
                <a:cs typeface="Times New Roman" panose="02020603050405020304" pitchFamily="18" charset="0"/>
              </a:rPr>
              <a:t>received</a:t>
            </a:r>
            <a:r>
              <a:rPr lang="en-US" sz="2800" dirty="0">
                <a:latin typeface="Times New Roman" panose="02020603050405020304" pitchFamily="18" charset="0"/>
                <a:cs typeface="Times New Roman" panose="02020603050405020304" pitchFamily="18" charset="0"/>
              </a:rPr>
              <a:t>, in which also you </a:t>
            </a:r>
            <a:r>
              <a:rPr lang="en-US" sz="2800" dirty="0">
                <a:highlight>
                  <a:srgbClr val="FFFF00"/>
                </a:highlight>
                <a:latin typeface="Times New Roman" panose="02020603050405020304" pitchFamily="18" charset="0"/>
                <a:cs typeface="Times New Roman" panose="02020603050405020304" pitchFamily="18" charset="0"/>
              </a:rPr>
              <a:t>stand</a:t>
            </a:r>
            <a:r>
              <a:rPr lang="en-US" sz="2800" dirty="0">
                <a:latin typeface="Times New Roman" panose="02020603050405020304" pitchFamily="18" charset="0"/>
                <a:cs typeface="Times New Roman" panose="02020603050405020304" pitchFamily="18" charset="0"/>
              </a:rPr>
              <a:t>, (2) by which also you are </a:t>
            </a:r>
            <a:r>
              <a:rPr lang="en-US" sz="2800" dirty="0">
                <a:highlight>
                  <a:srgbClr val="FFFF00"/>
                </a:highlight>
                <a:latin typeface="Times New Roman" panose="02020603050405020304" pitchFamily="18" charset="0"/>
                <a:cs typeface="Times New Roman" panose="02020603050405020304" pitchFamily="18" charset="0"/>
              </a:rPr>
              <a:t>saved</a:t>
            </a:r>
            <a:r>
              <a:rPr lang="en-US" sz="2800" dirty="0">
                <a:latin typeface="Times New Roman" panose="02020603050405020304" pitchFamily="18" charset="0"/>
                <a:cs typeface="Times New Roman" panose="02020603050405020304" pitchFamily="18" charset="0"/>
              </a:rPr>
              <a:t>, if you hold fast the </a:t>
            </a:r>
            <a:r>
              <a:rPr lang="en-US" sz="2800" dirty="0">
                <a:highlight>
                  <a:srgbClr val="FFFF00"/>
                </a:highlight>
                <a:latin typeface="Times New Roman" panose="02020603050405020304" pitchFamily="18" charset="0"/>
                <a:cs typeface="Times New Roman" panose="02020603050405020304" pitchFamily="18" charset="0"/>
              </a:rPr>
              <a:t>word</a:t>
            </a:r>
            <a:r>
              <a:rPr lang="en-US" sz="2800" dirty="0">
                <a:latin typeface="Times New Roman" panose="02020603050405020304" pitchFamily="18" charset="0"/>
                <a:cs typeface="Times New Roman" panose="02020603050405020304" pitchFamily="18" charset="0"/>
              </a:rPr>
              <a:t> which I preached to you, unless you </a:t>
            </a:r>
            <a:r>
              <a:rPr lang="en-US" sz="2800" dirty="0">
                <a:highlight>
                  <a:srgbClr val="FFFF00"/>
                </a:highlight>
                <a:latin typeface="Times New Roman" panose="02020603050405020304" pitchFamily="18" charset="0"/>
                <a:cs typeface="Times New Roman" panose="02020603050405020304" pitchFamily="18" charset="0"/>
              </a:rPr>
              <a:t>believed</a:t>
            </a:r>
            <a:r>
              <a:rPr lang="en-US" sz="2800" dirty="0">
                <a:latin typeface="Times New Roman" panose="02020603050405020304" pitchFamily="18" charset="0"/>
                <a:cs typeface="Times New Roman" panose="02020603050405020304" pitchFamily="18" charset="0"/>
              </a:rPr>
              <a:t> in vain. (3) For I delivered to you as of first importance what I also received, that </a:t>
            </a:r>
            <a:r>
              <a:rPr lang="en-US" sz="2800" dirty="0">
                <a:highlight>
                  <a:srgbClr val="FFFF00"/>
                </a:highlight>
                <a:latin typeface="Times New Roman" panose="02020603050405020304" pitchFamily="18" charset="0"/>
                <a:cs typeface="Times New Roman" panose="02020603050405020304" pitchFamily="18" charset="0"/>
              </a:rPr>
              <a:t>Christ died for our sins</a:t>
            </a:r>
            <a:r>
              <a:rPr lang="en-US" sz="2800" dirty="0">
                <a:latin typeface="Times New Roman" panose="02020603050405020304" pitchFamily="18" charset="0"/>
                <a:cs typeface="Times New Roman" panose="02020603050405020304" pitchFamily="18" charset="0"/>
              </a:rPr>
              <a:t> according to the </a:t>
            </a:r>
            <a:r>
              <a:rPr lang="en-US" sz="2800" dirty="0">
                <a:highlight>
                  <a:srgbClr val="FFFF00"/>
                </a:highlight>
                <a:latin typeface="Times New Roman" panose="02020603050405020304" pitchFamily="18" charset="0"/>
                <a:cs typeface="Times New Roman" panose="02020603050405020304" pitchFamily="18" charset="0"/>
              </a:rPr>
              <a:t>Scriptures</a:t>
            </a:r>
            <a:r>
              <a:rPr lang="en-US" sz="2800" dirty="0">
                <a:latin typeface="Times New Roman" panose="02020603050405020304" pitchFamily="18" charset="0"/>
                <a:cs typeface="Times New Roman" panose="02020603050405020304" pitchFamily="18" charset="0"/>
              </a:rPr>
              <a:t>, (4) and that He was buried, and that He was </a:t>
            </a:r>
            <a:r>
              <a:rPr lang="en-US" sz="2800" dirty="0">
                <a:highlight>
                  <a:srgbClr val="FFFF00"/>
                </a:highlight>
                <a:latin typeface="Times New Roman" panose="02020603050405020304" pitchFamily="18" charset="0"/>
                <a:cs typeface="Times New Roman" panose="02020603050405020304" pitchFamily="18" charset="0"/>
              </a:rPr>
              <a:t>raised on the third day</a:t>
            </a:r>
            <a:r>
              <a:rPr lang="en-US" sz="2800" dirty="0">
                <a:latin typeface="Times New Roman" panose="02020603050405020304" pitchFamily="18" charset="0"/>
                <a:cs typeface="Times New Roman" panose="02020603050405020304" pitchFamily="18" charset="0"/>
              </a:rPr>
              <a:t> according to the </a:t>
            </a:r>
            <a:r>
              <a:rPr lang="en-US" sz="2800" dirty="0">
                <a:highlight>
                  <a:srgbClr val="FFFF00"/>
                </a:highlight>
                <a:latin typeface="Times New Roman" panose="02020603050405020304" pitchFamily="18" charset="0"/>
                <a:cs typeface="Times New Roman" panose="02020603050405020304" pitchFamily="18" charset="0"/>
              </a:rPr>
              <a:t>Scriptures</a:t>
            </a:r>
            <a:r>
              <a:rPr lang="en-US" sz="2800" dirty="0">
                <a:latin typeface="Times New Roman" panose="02020603050405020304" pitchFamily="18" charset="0"/>
                <a:cs typeface="Times New Roman" panose="02020603050405020304" pitchFamily="18" charset="0"/>
              </a:rPr>
              <a:t>, (5) and that He appeared to Cephas, then to the twelve.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515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9CD2B510-7E76-6D97-243D-22B7B11E107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4F96387-C8A0-4392-7D91-C9CF1110F62A}"/>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Jesus is God</a:t>
            </a:r>
          </a:p>
        </p:txBody>
      </p:sp>
      <p:sp>
        <p:nvSpPr>
          <p:cNvPr id="9" name="TextBox 8">
            <a:extLst>
              <a:ext uri="{FF2B5EF4-FFF2-40B4-BE49-F238E27FC236}">
                <a16:creationId xmlns:a16="http://schemas.microsoft.com/office/drawing/2014/main" id="{74783BF8-E241-BF02-13D2-665003AD8CD4}"/>
              </a:ext>
            </a:extLst>
          </p:cNvPr>
          <p:cNvSpPr txBox="1"/>
          <p:nvPr/>
        </p:nvSpPr>
        <p:spPr>
          <a:xfrm>
            <a:off x="1076325" y="1590675"/>
            <a:ext cx="10039350" cy="1200329"/>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John 1:1-3, 14</a:t>
            </a:r>
          </a:p>
          <a:p>
            <a:pPr marL="571500" indent="-571500">
              <a:buFont typeface="Arial" panose="020B0604020202020204" pitchFamily="34" charset="0"/>
              <a:buChar char="•"/>
            </a:pPr>
            <a:r>
              <a:rPr lang="en-US" sz="3600" dirty="0">
                <a:latin typeface="Georgia" panose="02040502050405020303" pitchFamily="18" charset="0"/>
              </a:rPr>
              <a:t>Colossians 2:9</a:t>
            </a:r>
          </a:p>
        </p:txBody>
      </p:sp>
    </p:spTree>
    <p:extLst>
      <p:ext uri="{BB962C8B-B14F-4D97-AF65-F5344CB8AC3E}">
        <p14:creationId xmlns:p14="http://schemas.microsoft.com/office/powerpoint/2010/main" val="2488245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2A907B71-1120-BFA2-9F29-57F595D4591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193F059-4134-FD36-7326-71277D729335}"/>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Jesus is a sacrifice for our sins</a:t>
            </a:r>
          </a:p>
        </p:txBody>
      </p:sp>
      <p:sp>
        <p:nvSpPr>
          <p:cNvPr id="9" name="TextBox 8">
            <a:extLst>
              <a:ext uri="{FF2B5EF4-FFF2-40B4-BE49-F238E27FC236}">
                <a16:creationId xmlns:a16="http://schemas.microsoft.com/office/drawing/2014/main" id="{CD6B1494-7C37-98DD-3D3E-25395581CBBA}"/>
              </a:ext>
            </a:extLst>
          </p:cNvPr>
          <p:cNvSpPr txBox="1"/>
          <p:nvPr/>
        </p:nvSpPr>
        <p:spPr>
          <a:xfrm>
            <a:off x="1076325" y="1590675"/>
            <a:ext cx="10039350" cy="3231654"/>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2 Corinthians 5:21</a:t>
            </a:r>
          </a:p>
          <a:p>
            <a:pPr marL="571500" indent="-571500">
              <a:buFont typeface="Arial" panose="020B0604020202020204" pitchFamily="34" charset="0"/>
              <a:buChar char="•"/>
            </a:pPr>
            <a:r>
              <a:rPr lang="en-US" sz="3600" dirty="0">
                <a:latin typeface="Georgia" panose="02040502050405020303" pitchFamily="18" charset="0"/>
              </a:rPr>
              <a:t>Isaiah 53</a:t>
            </a:r>
          </a:p>
          <a:p>
            <a:pPr marL="571500" indent="-571500">
              <a:buFont typeface="Arial" panose="020B0604020202020204" pitchFamily="34" charset="0"/>
              <a:buChar char="•"/>
            </a:pPr>
            <a:r>
              <a:rPr lang="en-US" sz="3600" i="1" dirty="0">
                <a:latin typeface="Georgia" panose="02040502050405020303" pitchFamily="18" charset="0"/>
              </a:rPr>
              <a:t>Old Law Tutor</a:t>
            </a:r>
          </a:p>
          <a:p>
            <a:pPr marL="1028700" lvl="1" indent="-571500">
              <a:buFont typeface="Arial" panose="020B0604020202020204" pitchFamily="34" charset="0"/>
              <a:buChar char="•"/>
            </a:pPr>
            <a:r>
              <a:rPr lang="en-US" sz="3200" i="1" dirty="0">
                <a:latin typeface="Georgia" panose="02040502050405020303" pitchFamily="18" charset="0"/>
              </a:rPr>
              <a:t>Leviticus 17:11</a:t>
            </a:r>
          </a:p>
          <a:p>
            <a:pPr marL="1028700" lvl="1" indent="-571500">
              <a:buFont typeface="Arial" panose="020B0604020202020204" pitchFamily="34" charset="0"/>
              <a:buChar char="•"/>
            </a:pPr>
            <a:r>
              <a:rPr lang="en-US" sz="3200" i="1" dirty="0">
                <a:latin typeface="Georgia" panose="02040502050405020303" pitchFamily="18" charset="0"/>
              </a:rPr>
              <a:t>Hebrews 9:22</a:t>
            </a:r>
          </a:p>
          <a:p>
            <a:pPr marL="1028700" lvl="1" indent="-571500">
              <a:buFont typeface="Arial" panose="020B0604020202020204" pitchFamily="34" charset="0"/>
              <a:buChar char="•"/>
            </a:pPr>
            <a:r>
              <a:rPr lang="en-US" sz="3200" i="1" dirty="0">
                <a:latin typeface="Georgia" panose="02040502050405020303" pitchFamily="18" charset="0"/>
              </a:rPr>
              <a:t>Hebrews 10:4</a:t>
            </a:r>
          </a:p>
        </p:txBody>
      </p:sp>
    </p:spTree>
    <p:extLst>
      <p:ext uri="{BB962C8B-B14F-4D97-AF65-F5344CB8AC3E}">
        <p14:creationId xmlns:p14="http://schemas.microsoft.com/office/powerpoint/2010/main" val="813957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xEl>
                                              <p:pRg st="5" end="5"/>
                                            </p:txEl>
                                          </p:spTgt>
                                        </p:tgtEl>
                                        <p:attrNameLst>
                                          <p:attrName>style.visibility</p:attrName>
                                        </p:attrNameLst>
                                      </p:cBhvr>
                                      <p:to>
                                        <p:strVal val="visible"/>
                                      </p:to>
                                    </p:set>
                                    <p:animEffect transition="in" filter="fade">
                                      <p:cBhvr>
                                        <p:cTn id="42" dur="1000"/>
                                        <p:tgtEl>
                                          <p:spTgt spid="9">
                                            <p:txEl>
                                              <p:pRg st="5" end="5"/>
                                            </p:txEl>
                                          </p:spTgt>
                                        </p:tgtEl>
                                      </p:cBhvr>
                                    </p:animEffect>
                                    <p:anim calcmode="lin" valueType="num">
                                      <p:cBhvr>
                                        <p:cTn id="4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D95A2551-CFA7-6EDF-C421-69F76B16876D}"/>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C4B4CD8-6D54-32AF-38D1-C9557314A226}"/>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We must respond with faith</a:t>
            </a:r>
          </a:p>
        </p:txBody>
      </p:sp>
      <p:sp>
        <p:nvSpPr>
          <p:cNvPr id="9" name="TextBox 8">
            <a:extLst>
              <a:ext uri="{FF2B5EF4-FFF2-40B4-BE49-F238E27FC236}">
                <a16:creationId xmlns:a16="http://schemas.microsoft.com/office/drawing/2014/main" id="{B90BE853-D78D-D89D-C43A-7957078714FB}"/>
              </a:ext>
            </a:extLst>
          </p:cNvPr>
          <p:cNvSpPr txBox="1"/>
          <p:nvPr/>
        </p:nvSpPr>
        <p:spPr>
          <a:xfrm>
            <a:off x="1076325" y="1590675"/>
            <a:ext cx="10039350" cy="4524315"/>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John 3:16</a:t>
            </a:r>
          </a:p>
          <a:p>
            <a:pPr marL="571500" indent="-571500">
              <a:buFont typeface="Arial" panose="020B0604020202020204" pitchFamily="34" charset="0"/>
              <a:buChar char="•"/>
            </a:pPr>
            <a:r>
              <a:rPr lang="en-US" sz="3600" dirty="0">
                <a:latin typeface="Georgia" panose="02040502050405020303" pitchFamily="18" charset="0"/>
              </a:rPr>
              <a:t>Romans 1:16</a:t>
            </a:r>
          </a:p>
          <a:p>
            <a:pPr marL="571500" indent="-571500">
              <a:buFont typeface="Arial" panose="020B0604020202020204" pitchFamily="34" charset="0"/>
              <a:buChar char="•"/>
            </a:pPr>
            <a:r>
              <a:rPr lang="en-US" sz="3600" dirty="0">
                <a:latin typeface="Georgia" panose="02040502050405020303" pitchFamily="18" charset="0"/>
              </a:rPr>
              <a:t>John 8:23-24; 8:58</a:t>
            </a:r>
          </a:p>
          <a:p>
            <a:pPr marL="571500" indent="-571500">
              <a:buFont typeface="Arial" panose="020B0604020202020204" pitchFamily="34" charset="0"/>
              <a:buChar char="•"/>
            </a:pPr>
            <a:r>
              <a:rPr lang="en-US" sz="3600" dirty="0">
                <a:latin typeface="Georgia" panose="02040502050405020303" pitchFamily="18" charset="0"/>
              </a:rPr>
              <a:t>James 2:17-26</a:t>
            </a:r>
          </a:p>
          <a:p>
            <a:pPr marL="571500" indent="-571500">
              <a:buFont typeface="Arial" panose="020B0604020202020204" pitchFamily="34" charset="0"/>
              <a:buChar char="•"/>
            </a:pPr>
            <a:r>
              <a:rPr lang="en-US" sz="3600" dirty="0">
                <a:latin typeface="Georgia" panose="02040502050405020303" pitchFamily="18" charset="0"/>
              </a:rPr>
              <a:t>2 Thessalonians 1:6-10</a:t>
            </a:r>
          </a:p>
          <a:p>
            <a:pPr marL="571500" indent="-571500">
              <a:buFont typeface="Arial" panose="020B0604020202020204" pitchFamily="34" charset="0"/>
              <a:buChar char="•"/>
            </a:pPr>
            <a:r>
              <a:rPr lang="en-US" sz="3600" dirty="0">
                <a:latin typeface="Georgia" panose="02040502050405020303" pitchFamily="18" charset="0"/>
              </a:rPr>
              <a:t>Romans 10:8-10; 6:1-13</a:t>
            </a:r>
          </a:p>
          <a:p>
            <a:pPr marL="571500" indent="-571500">
              <a:buFont typeface="Arial" panose="020B0604020202020204" pitchFamily="34" charset="0"/>
              <a:buChar char="•"/>
            </a:pPr>
            <a:r>
              <a:rPr lang="en-US" sz="3600" dirty="0">
                <a:latin typeface="Georgia" panose="02040502050405020303" pitchFamily="18" charset="0"/>
              </a:rPr>
              <a:t>1 Peter 2:24-25</a:t>
            </a:r>
          </a:p>
          <a:p>
            <a:pPr marL="571500" indent="-571500">
              <a:buFont typeface="Arial" panose="020B0604020202020204" pitchFamily="34" charset="0"/>
              <a:buChar char="•"/>
            </a:pPr>
            <a:r>
              <a:rPr lang="en-US" sz="3600" dirty="0">
                <a:latin typeface="Georgia" panose="02040502050405020303" pitchFamily="18" charset="0"/>
              </a:rPr>
              <a:t>Acts 2:36-41</a:t>
            </a:r>
          </a:p>
        </p:txBody>
      </p:sp>
    </p:spTree>
    <p:extLst>
      <p:ext uri="{BB962C8B-B14F-4D97-AF65-F5344CB8AC3E}">
        <p14:creationId xmlns:p14="http://schemas.microsoft.com/office/powerpoint/2010/main" val="2054064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xEl>
                                              <p:pRg st="5" end="5"/>
                                            </p:txEl>
                                          </p:spTgt>
                                        </p:tgtEl>
                                        <p:attrNameLst>
                                          <p:attrName>style.visibility</p:attrName>
                                        </p:attrNameLst>
                                      </p:cBhvr>
                                      <p:to>
                                        <p:strVal val="visible"/>
                                      </p:to>
                                    </p:set>
                                    <p:animEffect transition="in" filter="fade">
                                      <p:cBhvr>
                                        <p:cTn id="42" dur="1000"/>
                                        <p:tgtEl>
                                          <p:spTgt spid="9">
                                            <p:txEl>
                                              <p:pRg st="5" end="5"/>
                                            </p:txEl>
                                          </p:spTgt>
                                        </p:tgtEl>
                                      </p:cBhvr>
                                    </p:animEffect>
                                    <p:anim calcmode="lin" valueType="num">
                                      <p:cBhvr>
                                        <p:cTn id="4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9">
                                            <p:txEl>
                                              <p:pRg st="6" end="6"/>
                                            </p:txEl>
                                          </p:spTgt>
                                        </p:tgtEl>
                                        <p:attrNameLst>
                                          <p:attrName>style.visibility</p:attrName>
                                        </p:attrNameLst>
                                      </p:cBhvr>
                                      <p:to>
                                        <p:strVal val="visible"/>
                                      </p:to>
                                    </p:set>
                                    <p:animEffect transition="in" filter="fade">
                                      <p:cBhvr>
                                        <p:cTn id="49" dur="1000"/>
                                        <p:tgtEl>
                                          <p:spTgt spid="9">
                                            <p:txEl>
                                              <p:pRg st="6" end="6"/>
                                            </p:txEl>
                                          </p:spTgt>
                                        </p:tgtEl>
                                      </p:cBhvr>
                                    </p:animEffect>
                                    <p:anim calcmode="lin" valueType="num">
                                      <p:cBhvr>
                                        <p:cTn id="50"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9">
                                            <p:txEl>
                                              <p:pRg st="7" end="7"/>
                                            </p:txEl>
                                          </p:spTgt>
                                        </p:tgtEl>
                                        <p:attrNameLst>
                                          <p:attrName>style.visibility</p:attrName>
                                        </p:attrNameLst>
                                      </p:cBhvr>
                                      <p:to>
                                        <p:strVal val="visible"/>
                                      </p:to>
                                    </p:set>
                                    <p:animEffect transition="in" filter="fade">
                                      <p:cBhvr>
                                        <p:cTn id="56" dur="1000"/>
                                        <p:tgtEl>
                                          <p:spTgt spid="9">
                                            <p:txEl>
                                              <p:pRg st="7" end="7"/>
                                            </p:txEl>
                                          </p:spTgt>
                                        </p:tgtEl>
                                      </p:cBhvr>
                                    </p:animEffect>
                                    <p:anim calcmode="lin" valueType="num">
                                      <p:cBhvr>
                                        <p:cTn id="57"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848F1F83-B9EB-2C85-F916-85433A0F6AB8}"/>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F2226FCC-094C-9D73-77B5-DC4FE5A07F39}"/>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We must respond with faith</a:t>
            </a:r>
          </a:p>
        </p:txBody>
      </p:sp>
      <p:sp>
        <p:nvSpPr>
          <p:cNvPr id="9" name="TextBox 8">
            <a:extLst>
              <a:ext uri="{FF2B5EF4-FFF2-40B4-BE49-F238E27FC236}">
                <a16:creationId xmlns:a16="http://schemas.microsoft.com/office/drawing/2014/main" id="{CABF2879-7B1E-F85E-7A95-FFB65079DABF}"/>
              </a:ext>
            </a:extLst>
          </p:cNvPr>
          <p:cNvSpPr txBox="1"/>
          <p:nvPr/>
        </p:nvSpPr>
        <p:spPr>
          <a:xfrm>
            <a:off x="1076325" y="1590675"/>
            <a:ext cx="10039350" cy="3970318"/>
          </a:xfrm>
          <a:prstGeom prst="rect">
            <a:avLst/>
          </a:prstGeom>
          <a:noFill/>
        </p:spPr>
        <p:txBody>
          <a:bodyPr wrap="square" rtlCol="0">
            <a:spAutoFit/>
          </a:bodyPr>
          <a:lstStyle/>
          <a:p>
            <a:pPr marL="342900" lvl="0" indent="-342900">
              <a:buFont typeface="Arial" panose="020B0604020202020204" pitchFamily="34" charset="0"/>
              <a:buChar char="•"/>
            </a:pPr>
            <a:r>
              <a:rPr lang="en-US" sz="2800" dirty="0"/>
              <a:t>God created the universe and provides evidence of such</a:t>
            </a:r>
          </a:p>
          <a:p>
            <a:pPr marL="342900" lvl="0" indent="-342900">
              <a:buFont typeface="Arial" panose="020B0604020202020204" pitchFamily="34" charset="0"/>
              <a:buChar char="•"/>
            </a:pPr>
            <a:r>
              <a:rPr lang="en-US" sz="2800" dirty="0"/>
              <a:t>We are to honor God</a:t>
            </a:r>
          </a:p>
          <a:p>
            <a:pPr marL="342900" lvl="0" indent="-342900">
              <a:buFont typeface="Arial" panose="020B0604020202020204" pitchFamily="34" charset="0"/>
              <a:buChar char="•"/>
            </a:pPr>
            <a:r>
              <a:rPr lang="en-US" sz="2800" dirty="0"/>
              <a:t>We did not honor God </a:t>
            </a:r>
          </a:p>
          <a:p>
            <a:pPr marL="342900" lvl="0" indent="-342900">
              <a:buFont typeface="Arial" panose="020B0604020202020204" pitchFamily="34" charset="0"/>
              <a:buChar char="•"/>
            </a:pPr>
            <a:r>
              <a:rPr lang="en-US" sz="2800" dirty="0"/>
              <a:t>God rejected us and condemned us to eternal destruction</a:t>
            </a:r>
          </a:p>
          <a:p>
            <a:pPr marL="342900" lvl="0" indent="-342900">
              <a:buFont typeface="Arial" panose="020B0604020202020204" pitchFamily="34" charset="0"/>
              <a:buChar char="•"/>
            </a:pPr>
            <a:r>
              <a:rPr lang="en-US" sz="2800" dirty="0"/>
              <a:t>God so loved the world that he sent his son to die for us - the gospel saves</a:t>
            </a:r>
          </a:p>
          <a:p>
            <a:pPr marL="342900" lvl="0" indent="-342900">
              <a:buFont typeface="Arial" panose="020B0604020202020204" pitchFamily="34" charset="0"/>
              <a:buChar char="•"/>
            </a:pPr>
            <a:r>
              <a:rPr lang="en-US" sz="2800" dirty="0"/>
              <a:t>Jesus is God</a:t>
            </a:r>
          </a:p>
          <a:p>
            <a:pPr marL="342900" lvl="0" indent="-342900">
              <a:buFont typeface="Arial" panose="020B0604020202020204" pitchFamily="34" charset="0"/>
              <a:buChar char="•"/>
            </a:pPr>
            <a:r>
              <a:rPr lang="en-US" sz="2800" dirty="0"/>
              <a:t>Jesus is a sacrifice for our sins</a:t>
            </a:r>
          </a:p>
          <a:p>
            <a:pPr marL="342900" lvl="0" indent="-342900">
              <a:buFont typeface="Arial" panose="020B0604020202020204" pitchFamily="34" charset="0"/>
              <a:buChar char="•"/>
            </a:pPr>
            <a:r>
              <a:rPr lang="en-US" sz="2800" dirty="0"/>
              <a:t>We must respond with faith – an obedient faith</a:t>
            </a:r>
          </a:p>
        </p:txBody>
      </p:sp>
    </p:spTree>
    <p:extLst>
      <p:ext uri="{BB962C8B-B14F-4D97-AF65-F5344CB8AC3E}">
        <p14:creationId xmlns:p14="http://schemas.microsoft.com/office/powerpoint/2010/main" val="41717198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xEl>
                                              <p:pRg st="5" end="5"/>
                                            </p:txEl>
                                          </p:spTgt>
                                        </p:tgtEl>
                                        <p:attrNameLst>
                                          <p:attrName>style.visibility</p:attrName>
                                        </p:attrNameLst>
                                      </p:cBhvr>
                                      <p:to>
                                        <p:strVal val="visible"/>
                                      </p:to>
                                    </p:set>
                                    <p:animEffect transition="in" filter="fade">
                                      <p:cBhvr>
                                        <p:cTn id="42" dur="1000"/>
                                        <p:tgtEl>
                                          <p:spTgt spid="9">
                                            <p:txEl>
                                              <p:pRg st="5" end="5"/>
                                            </p:txEl>
                                          </p:spTgt>
                                        </p:tgtEl>
                                      </p:cBhvr>
                                    </p:animEffect>
                                    <p:anim calcmode="lin" valueType="num">
                                      <p:cBhvr>
                                        <p:cTn id="4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9">
                                            <p:txEl>
                                              <p:pRg st="6" end="6"/>
                                            </p:txEl>
                                          </p:spTgt>
                                        </p:tgtEl>
                                        <p:attrNameLst>
                                          <p:attrName>style.visibility</p:attrName>
                                        </p:attrNameLst>
                                      </p:cBhvr>
                                      <p:to>
                                        <p:strVal val="visible"/>
                                      </p:to>
                                    </p:set>
                                    <p:animEffect transition="in" filter="fade">
                                      <p:cBhvr>
                                        <p:cTn id="49" dur="1000"/>
                                        <p:tgtEl>
                                          <p:spTgt spid="9">
                                            <p:txEl>
                                              <p:pRg st="6" end="6"/>
                                            </p:txEl>
                                          </p:spTgt>
                                        </p:tgtEl>
                                      </p:cBhvr>
                                    </p:animEffect>
                                    <p:anim calcmode="lin" valueType="num">
                                      <p:cBhvr>
                                        <p:cTn id="50"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9">
                                            <p:txEl>
                                              <p:pRg st="7" end="7"/>
                                            </p:txEl>
                                          </p:spTgt>
                                        </p:tgtEl>
                                        <p:attrNameLst>
                                          <p:attrName>style.visibility</p:attrName>
                                        </p:attrNameLst>
                                      </p:cBhvr>
                                      <p:to>
                                        <p:strVal val="visible"/>
                                      </p:to>
                                    </p:set>
                                    <p:animEffect transition="in" filter="fade">
                                      <p:cBhvr>
                                        <p:cTn id="56" dur="1000"/>
                                        <p:tgtEl>
                                          <p:spTgt spid="9">
                                            <p:txEl>
                                              <p:pRg st="7" end="7"/>
                                            </p:txEl>
                                          </p:spTgt>
                                        </p:tgtEl>
                                      </p:cBhvr>
                                    </p:animEffect>
                                    <p:anim calcmode="lin" valueType="num">
                                      <p:cBhvr>
                                        <p:cTn id="57"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B8945C55-66C4-2CD8-4B48-95E5B95BB9A7}"/>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DBE483F0-841B-FA6F-2462-8CA39BF08794}"/>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Jesus provides a life forever with Him</a:t>
            </a:r>
          </a:p>
        </p:txBody>
      </p:sp>
      <p:sp>
        <p:nvSpPr>
          <p:cNvPr id="9" name="TextBox 8">
            <a:extLst>
              <a:ext uri="{FF2B5EF4-FFF2-40B4-BE49-F238E27FC236}">
                <a16:creationId xmlns:a16="http://schemas.microsoft.com/office/drawing/2014/main" id="{9BB5D07A-0FAE-B1D4-297A-3E654DDD0809}"/>
              </a:ext>
            </a:extLst>
          </p:cNvPr>
          <p:cNvSpPr txBox="1"/>
          <p:nvPr/>
        </p:nvSpPr>
        <p:spPr>
          <a:xfrm>
            <a:off x="1076325" y="1590675"/>
            <a:ext cx="10039350" cy="646331"/>
          </a:xfrm>
          <a:prstGeom prst="rect">
            <a:avLst/>
          </a:prstGeom>
          <a:noFill/>
        </p:spPr>
        <p:txBody>
          <a:bodyPr wrap="square" rtlCol="0">
            <a:spAutoFit/>
          </a:bodyPr>
          <a:lstStyle/>
          <a:p>
            <a:r>
              <a:rPr lang="en-US" sz="3600" dirty="0">
                <a:latin typeface="Georgia" panose="02040502050405020303" pitchFamily="18" charset="0"/>
              </a:rPr>
              <a:t>1 Thessalonians 4:13-17</a:t>
            </a:r>
          </a:p>
        </p:txBody>
      </p:sp>
    </p:spTree>
    <p:extLst>
      <p:ext uri="{BB962C8B-B14F-4D97-AF65-F5344CB8AC3E}">
        <p14:creationId xmlns:p14="http://schemas.microsoft.com/office/powerpoint/2010/main" val="282459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C45056-B3B8-331D-4C5A-D0F6AF00D67B}"/>
              </a:ext>
            </a:extLst>
          </p:cNvPr>
          <p:cNvSpPr txBox="1"/>
          <p:nvPr/>
        </p:nvSpPr>
        <p:spPr>
          <a:xfrm>
            <a:off x="1076325" y="809625"/>
            <a:ext cx="2552699" cy="646331"/>
          </a:xfrm>
          <a:prstGeom prst="rect">
            <a:avLst/>
          </a:prstGeom>
          <a:noFill/>
        </p:spPr>
        <p:txBody>
          <a:bodyPr wrap="square" rtlCol="0">
            <a:spAutoFit/>
          </a:bodyPr>
          <a:lstStyle/>
          <a:p>
            <a:r>
              <a:rPr lang="en-US" sz="3600" dirty="0">
                <a:latin typeface="Georgia" panose="02040502050405020303" pitchFamily="18" charset="0"/>
              </a:rPr>
              <a:t>Summary</a:t>
            </a:r>
          </a:p>
        </p:txBody>
      </p:sp>
      <p:sp>
        <p:nvSpPr>
          <p:cNvPr id="9" name="TextBox 8">
            <a:extLst>
              <a:ext uri="{FF2B5EF4-FFF2-40B4-BE49-F238E27FC236}">
                <a16:creationId xmlns:a16="http://schemas.microsoft.com/office/drawing/2014/main" id="{16CCF703-560B-FF4B-8632-B003E8BCA0D8}"/>
              </a:ext>
            </a:extLst>
          </p:cNvPr>
          <p:cNvSpPr txBox="1"/>
          <p:nvPr/>
        </p:nvSpPr>
        <p:spPr>
          <a:xfrm>
            <a:off x="1076325" y="1590675"/>
            <a:ext cx="10039350" cy="3416320"/>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Romans 1:16-21</a:t>
            </a:r>
          </a:p>
          <a:p>
            <a:pPr marL="571500" indent="-571500">
              <a:buFont typeface="Arial" panose="020B0604020202020204" pitchFamily="34" charset="0"/>
              <a:buChar char="•"/>
            </a:pPr>
            <a:r>
              <a:rPr lang="en-US" sz="3600" dirty="0">
                <a:latin typeface="Georgia" panose="02040502050405020303" pitchFamily="18" charset="0"/>
              </a:rPr>
              <a:t>1 Corinthians 15:1-5</a:t>
            </a:r>
          </a:p>
          <a:p>
            <a:pPr marL="571500" indent="-571500">
              <a:buFont typeface="Arial" panose="020B0604020202020204" pitchFamily="34" charset="0"/>
              <a:buChar char="•"/>
            </a:pPr>
            <a:r>
              <a:rPr lang="en-US" sz="3600" dirty="0">
                <a:latin typeface="Georgia" panose="02040502050405020303" pitchFamily="18" charset="0"/>
              </a:rPr>
              <a:t>John 3:16</a:t>
            </a:r>
          </a:p>
          <a:p>
            <a:pPr marL="571500" indent="-571500">
              <a:buFont typeface="Arial" panose="020B0604020202020204" pitchFamily="34" charset="0"/>
              <a:buChar char="•"/>
            </a:pPr>
            <a:r>
              <a:rPr lang="en-US" sz="3600" dirty="0">
                <a:latin typeface="Georgia" panose="02040502050405020303" pitchFamily="18" charset="0"/>
              </a:rPr>
              <a:t>John 8:23-24, 58 (2 John 1:7)</a:t>
            </a:r>
          </a:p>
          <a:p>
            <a:pPr marL="571500" indent="-571500">
              <a:buFont typeface="Arial" panose="020B0604020202020204" pitchFamily="34" charset="0"/>
              <a:buChar char="•"/>
            </a:pPr>
            <a:r>
              <a:rPr lang="en-US" sz="3600" dirty="0">
                <a:latin typeface="Georgia" panose="02040502050405020303" pitchFamily="18" charset="0"/>
              </a:rPr>
              <a:t>Romans 10:8-10</a:t>
            </a:r>
          </a:p>
          <a:p>
            <a:pPr marL="571500" indent="-571500">
              <a:buFont typeface="Arial" panose="020B0604020202020204" pitchFamily="34" charset="0"/>
              <a:buChar char="•"/>
            </a:pPr>
            <a:r>
              <a:rPr lang="en-US" sz="3600" dirty="0">
                <a:latin typeface="Georgia" panose="02040502050405020303" pitchFamily="18" charset="0"/>
              </a:rPr>
              <a:t>Romans 6:1-13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xEl>
                                              <p:pRg st="5" end="5"/>
                                            </p:txEl>
                                          </p:spTgt>
                                        </p:tgtEl>
                                        <p:attrNameLst>
                                          <p:attrName>style.visibility</p:attrName>
                                        </p:attrNameLst>
                                      </p:cBhvr>
                                      <p:to>
                                        <p:strVal val="visible"/>
                                      </p:to>
                                    </p:set>
                                    <p:animEffect transition="in" filter="fade">
                                      <p:cBhvr>
                                        <p:cTn id="42" dur="1000"/>
                                        <p:tgtEl>
                                          <p:spTgt spid="9">
                                            <p:txEl>
                                              <p:pRg st="5" end="5"/>
                                            </p:txEl>
                                          </p:spTgt>
                                        </p:tgtEl>
                                      </p:cBhvr>
                                    </p:animEffect>
                                    <p:anim calcmode="lin" valueType="num">
                                      <p:cBhvr>
                                        <p:cTn id="4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8752C673-0A7E-677C-7597-40A81837FA92}"/>
            </a:ext>
          </a:extLst>
        </p:cNvPr>
        <p:cNvGrpSpPr/>
        <p:nvPr/>
      </p:nvGrpSpPr>
      <p:grpSpPr>
        <a:xfrm>
          <a:off x="0" y="0"/>
          <a:ext cx="0" cy="0"/>
          <a:chOff x="0" y="0"/>
          <a:chExt cx="0" cy="0"/>
        </a:xfrm>
      </p:grpSpPr>
    </p:spTree>
    <p:extLst>
      <p:ext uri="{BB962C8B-B14F-4D97-AF65-F5344CB8AC3E}">
        <p14:creationId xmlns:p14="http://schemas.microsoft.com/office/powerpoint/2010/main" val="3806267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06496-51E9-1E40-2B66-90437EEA2EE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43548AE7-F043-A122-64A2-6FF999C449AD}"/>
              </a:ext>
            </a:extLst>
          </p:cNvPr>
          <p:cNvSpPr txBox="1"/>
          <p:nvPr/>
        </p:nvSpPr>
        <p:spPr>
          <a:xfrm>
            <a:off x="1076325" y="333375"/>
            <a:ext cx="10039350" cy="646331"/>
          </a:xfrm>
          <a:prstGeom prst="rect">
            <a:avLst/>
          </a:prstGeom>
          <a:noFill/>
        </p:spPr>
        <p:txBody>
          <a:bodyPr wrap="square" rtlCol="0">
            <a:spAutoFit/>
          </a:bodyPr>
          <a:lstStyle/>
          <a:p>
            <a:r>
              <a:rPr lang="en-US" sz="3600" dirty="0">
                <a:latin typeface="Georgia" panose="02040502050405020303" pitchFamily="18" charset="0"/>
              </a:rPr>
              <a:t>SUMMARY</a:t>
            </a:r>
          </a:p>
        </p:txBody>
      </p:sp>
      <p:sp>
        <p:nvSpPr>
          <p:cNvPr id="9" name="TextBox 8">
            <a:extLst>
              <a:ext uri="{FF2B5EF4-FFF2-40B4-BE49-F238E27FC236}">
                <a16:creationId xmlns:a16="http://schemas.microsoft.com/office/drawing/2014/main" id="{BCCB96D0-BCAF-1E9C-3282-7A86E35914E0}"/>
              </a:ext>
            </a:extLst>
          </p:cNvPr>
          <p:cNvSpPr txBox="1"/>
          <p:nvPr/>
        </p:nvSpPr>
        <p:spPr>
          <a:xfrm>
            <a:off x="1076325" y="1046381"/>
            <a:ext cx="10039350" cy="4401205"/>
          </a:xfrm>
          <a:prstGeom prst="rect">
            <a:avLst/>
          </a:prstGeom>
          <a:noFill/>
        </p:spPr>
        <p:txBody>
          <a:bodyPr wrap="square" rtlCol="0">
            <a:spAutoFit/>
          </a:bodyPr>
          <a:lstStyle/>
          <a:p>
            <a:pPr marL="342900" lvl="0" indent="-342900">
              <a:buFont typeface="Arial" panose="020B0604020202020204" pitchFamily="34" charset="0"/>
              <a:buChar char="•"/>
            </a:pPr>
            <a:r>
              <a:rPr lang="en-US" sz="2800" dirty="0"/>
              <a:t>God created the universe and provides evidence of such</a:t>
            </a:r>
          </a:p>
          <a:p>
            <a:pPr marL="342900" lvl="0" indent="-342900">
              <a:buFont typeface="Arial" panose="020B0604020202020204" pitchFamily="34" charset="0"/>
              <a:buChar char="•"/>
            </a:pPr>
            <a:r>
              <a:rPr lang="en-US" sz="2800" dirty="0"/>
              <a:t>Man is to honor God</a:t>
            </a:r>
          </a:p>
          <a:p>
            <a:pPr marL="342900" lvl="0" indent="-342900">
              <a:buFont typeface="Arial" panose="020B0604020202020204" pitchFamily="34" charset="0"/>
              <a:buChar char="•"/>
            </a:pPr>
            <a:r>
              <a:rPr lang="en-US" sz="2800" dirty="0"/>
              <a:t>Man did not honor God -- Sin</a:t>
            </a:r>
          </a:p>
          <a:p>
            <a:pPr marL="342900" lvl="0" indent="-342900">
              <a:buFont typeface="Arial" panose="020B0604020202020204" pitchFamily="34" charset="0"/>
              <a:buChar char="•"/>
            </a:pPr>
            <a:r>
              <a:rPr lang="en-US" sz="2800" dirty="0"/>
              <a:t>Sin drives a wedge between God and man</a:t>
            </a:r>
          </a:p>
          <a:p>
            <a:pPr marL="342900" lvl="0" indent="-342900">
              <a:buFont typeface="Arial" panose="020B0604020202020204" pitchFamily="34" charset="0"/>
              <a:buChar char="•"/>
            </a:pPr>
            <a:r>
              <a:rPr lang="en-US" sz="2800" dirty="0"/>
              <a:t>Separation is necessary because God cannot tolerate evil</a:t>
            </a:r>
          </a:p>
          <a:p>
            <a:pPr marL="342900" lvl="0" indent="-342900">
              <a:buFont typeface="Arial" panose="020B0604020202020204" pitchFamily="34" charset="0"/>
              <a:buChar char="•"/>
            </a:pPr>
            <a:r>
              <a:rPr lang="en-US" sz="2800" dirty="0"/>
              <a:t>Sin brings God’s wrath</a:t>
            </a:r>
          </a:p>
          <a:p>
            <a:pPr marL="342900" lvl="0" indent="-342900">
              <a:buFont typeface="Arial" panose="020B0604020202020204" pitchFamily="34" charset="0"/>
              <a:buChar char="•"/>
            </a:pPr>
            <a:r>
              <a:rPr lang="en-US" sz="2800" dirty="0"/>
              <a:t>The gospel saves</a:t>
            </a:r>
          </a:p>
          <a:p>
            <a:pPr marL="342900" lvl="0" indent="-342900">
              <a:buFont typeface="Arial" panose="020B0604020202020204" pitchFamily="34" charset="0"/>
              <a:buChar char="•"/>
            </a:pPr>
            <a:r>
              <a:rPr lang="en-US" sz="2800" dirty="0"/>
              <a:t>Jesus is God</a:t>
            </a:r>
          </a:p>
          <a:p>
            <a:pPr marL="342900" lvl="0" indent="-342900">
              <a:buFont typeface="Arial" panose="020B0604020202020204" pitchFamily="34" charset="0"/>
              <a:buChar char="•"/>
            </a:pPr>
            <a:r>
              <a:rPr lang="en-US" sz="2800" dirty="0"/>
              <a:t>Jesus is a sacrifice for our sins</a:t>
            </a:r>
          </a:p>
          <a:p>
            <a:pPr marL="342900" lvl="0" indent="-342900">
              <a:buFont typeface="Arial" panose="020B0604020202020204" pitchFamily="34" charset="0"/>
              <a:buChar char="•"/>
            </a:pPr>
            <a:r>
              <a:rPr lang="en-US" sz="2800" dirty="0"/>
              <a:t>We must respond with faith – an obedient faith</a:t>
            </a:r>
          </a:p>
        </p:txBody>
      </p:sp>
    </p:spTree>
    <p:extLst>
      <p:ext uri="{BB962C8B-B14F-4D97-AF65-F5344CB8AC3E}">
        <p14:creationId xmlns:p14="http://schemas.microsoft.com/office/powerpoint/2010/main" val="32287233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xEl>
                                              <p:pRg st="5" end="5"/>
                                            </p:txEl>
                                          </p:spTgt>
                                        </p:tgtEl>
                                        <p:attrNameLst>
                                          <p:attrName>style.visibility</p:attrName>
                                        </p:attrNameLst>
                                      </p:cBhvr>
                                      <p:to>
                                        <p:strVal val="visible"/>
                                      </p:to>
                                    </p:set>
                                    <p:animEffect transition="in" filter="fade">
                                      <p:cBhvr>
                                        <p:cTn id="42" dur="1000"/>
                                        <p:tgtEl>
                                          <p:spTgt spid="9">
                                            <p:txEl>
                                              <p:pRg st="5" end="5"/>
                                            </p:txEl>
                                          </p:spTgt>
                                        </p:tgtEl>
                                      </p:cBhvr>
                                    </p:animEffect>
                                    <p:anim calcmode="lin" valueType="num">
                                      <p:cBhvr>
                                        <p:cTn id="4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9">
                                            <p:txEl>
                                              <p:pRg st="6" end="6"/>
                                            </p:txEl>
                                          </p:spTgt>
                                        </p:tgtEl>
                                        <p:attrNameLst>
                                          <p:attrName>style.visibility</p:attrName>
                                        </p:attrNameLst>
                                      </p:cBhvr>
                                      <p:to>
                                        <p:strVal val="visible"/>
                                      </p:to>
                                    </p:set>
                                    <p:animEffect transition="in" filter="fade">
                                      <p:cBhvr>
                                        <p:cTn id="49" dur="1000"/>
                                        <p:tgtEl>
                                          <p:spTgt spid="9">
                                            <p:txEl>
                                              <p:pRg st="6" end="6"/>
                                            </p:txEl>
                                          </p:spTgt>
                                        </p:tgtEl>
                                      </p:cBhvr>
                                    </p:animEffect>
                                    <p:anim calcmode="lin" valueType="num">
                                      <p:cBhvr>
                                        <p:cTn id="50"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9">
                                            <p:txEl>
                                              <p:pRg st="7" end="7"/>
                                            </p:txEl>
                                          </p:spTgt>
                                        </p:tgtEl>
                                        <p:attrNameLst>
                                          <p:attrName>style.visibility</p:attrName>
                                        </p:attrNameLst>
                                      </p:cBhvr>
                                      <p:to>
                                        <p:strVal val="visible"/>
                                      </p:to>
                                    </p:set>
                                    <p:animEffect transition="in" filter="fade">
                                      <p:cBhvr>
                                        <p:cTn id="56" dur="1000"/>
                                        <p:tgtEl>
                                          <p:spTgt spid="9">
                                            <p:txEl>
                                              <p:pRg st="7" end="7"/>
                                            </p:txEl>
                                          </p:spTgt>
                                        </p:tgtEl>
                                      </p:cBhvr>
                                    </p:animEffect>
                                    <p:anim calcmode="lin" valueType="num">
                                      <p:cBhvr>
                                        <p:cTn id="57"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9">
                                            <p:txEl>
                                              <p:pRg st="8" end="8"/>
                                            </p:txEl>
                                          </p:spTgt>
                                        </p:tgtEl>
                                        <p:attrNameLst>
                                          <p:attrName>style.visibility</p:attrName>
                                        </p:attrNameLst>
                                      </p:cBhvr>
                                      <p:to>
                                        <p:strVal val="visible"/>
                                      </p:to>
                                    </p:set>
                                    <p:animEffect transition="in" filter="fade">
                                      <p:cBhvr>
                                        <p:cTn id="63" dur="1000"/>
                                        <p:tgtEl>
                                          <p:spTgt spid="9">
                                            <p:txEl>
                                              <p:pRg st="8" end="8"/>
                                            </p:txEl>
                                          </p:spTgt>
                                        </p:tgtEl>
                                      </p:cBhvr>
                                    </p:animEffect>
                                    <p:anim calcmode="lin" valueType="num">
                                      <p:cBhvr>
                                        <p:cTn id="64" dur="1000" fill="hold"/>
                                        <p:tgtEl>
                                          <p:spTgt spid="9">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9">
                                            <p:txEl>
                                              <p:pRg st="9" end="9"/>
                                            </p:txEl>
                                          </p:spTgt>
                                        </p:tgtEl>
                                        <p:attrNameLst>
                                          <p:attrName>style.visibility</p:attrName>
                                        </p:attrNameLst>
                                      </p:cBhvr>
                                      <p:to>
                                        <p:strVal val="visible"/>
                                      </p:to>
                                    </p:set>
                                    <p:animEffect transition="in" filter="fade">
                                      <p:cBhvr>
                                        <p:cTn id="70" dur="1000"/>
                                        <p:tgtEl>
                                          <p:spTgt spid="9">
                                            <p:txEl>
                                              <p:pRg st="9" end="9"/>
                                            </p:txEl>
                                          </p:spTgt>
                                        </p:tgtEl>
                                      </p:cBhvr>
                                    </p:animEffect>
                                    <p:anim calcmode="lin" valueType="num">
                                      <p:cBhvr>
                                        <p:cTn id="71" dur="10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9">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D2D30F6A-F973-0AEC-4A5E-D8A61E99F4B8}"/>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D89BAB19-E6EF-6202-66AC-6892A37FD834}"/>
              </a:ext>
            </a:extLst>
          </p:cNvPr>
          <p:cNvSpPr txBox="1"/>
          <p:nvPr/>
        </p:nvSpPr>
        <p:spPr>
          <a:xfrm>
            <a:off x="642937" y="809625"/>
            <a:ext cx="10906125" cy="5693866"/>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Romans 1:16-21  </a:t>
            </a:r>
            <a:r>
              <a:rPr lang="en-US" sz="2800" dirty="0">
                <a:latin typeface="Times New Roman" panose="02020603050405020304" pitchFamily="18" charset="0"/>
                <a:cs typeface="Times New Roman" panose="02020603050405020304" pitchFamily="18" charset="0"/>
              </a:rPr>
              <a:t>For I am not ashamed of the gospel, for it is the power of God for salvation to everyone who believes, to the Jew first and also to the Greek. (17) For in it the righteousness of God is revealed from faith to faith; as it is written, "BUT THE RIGHTEOUS man SHALL LIVE BY FAITH." (18) For the wrath of God is revealed from heaven against all ungodliness and unrighteousness of men who suppress the truth in unrighteousness, (19) because that which is known about God is evident within them; for God made it evident to them. (20) For since the creation of the world His invisible attributes, His eternal power and divine nature, have been clearly seen, being understood through what has been made, so that they are without excuse. (21) For even though they knew God, they did not honor Him as God or give thanks, but they became futile in their speculations, and their foolish heart was darkened.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7987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90AF0930-1DA0-EDD0-C5E9-8B2A448E303F}"/>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121F9361-B4E7-FCD2-F91E-3A5BFE7B8FD2}"/>
              </a:ext>
            </a:extLst>
          </p:cNvPr>
          <p:cNvSpPr txBox="1"/>
          <p:nvPr/>
        </p:nvSpPr>
        <p:spPr>
          <a:xfrm>
            <a:off x="642937" y="809625"/>
            <a:ext cx="10906125" cy="5693866"/>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Romans 1:16-21  </a:t>
            </a:r>
            <a:r>
              <a:rPr lang="en-US" sz="2800" dirty="0">
                <a:latin typeface="Times New Roman" panose="02020603050405020304" pitchFamily="18" charset="0"/>
                <a:cs typeface="Times New Roman" panose="02020603050405020304" pitchFamily="18" charset="0"/>
              </a:rPr>
              <a:t>For I am not ashamed of the </a:t>
            </a:r>
            <a:r>
              <a:rPr lang="en-US" sz="2800" dirty="0">
                <a:highlight>
                  <a:srgbClr val="FFFF00"/>
                </a:highlight>
                <a:latin typeface="Times New Roman" panose="02020603050405020304" pitchFamily="18" charset="0"/>
                <a:cs typeface="Times New Roman" panose="02020603050405020304" pitchFamily="18" charset="0"/>
              </a:rPr>
              <a:t>gospel</a:t>
            </a:r>
            <a:r>
              <a:rPr lang="en-US" sz="2800" dirty="0">
                <a:latin typeface="Times New Roman" panose="02020603050405020304" pitchFamily="18" charset="0"/>
                <a:cs typeface="Times New Roman" panose="02020603050405020304" pitchFamily="18" charset="0"/>
              </a:rPr>
              <a:t>, for it is the power of </a:t>
            </a:r>
            <a:r>
              <a:rPr lang="en-US" sz="2800" dirty="0">
                <a:highlight>
                  <a:srgbClr val="FFFF00"/>
                </a:highlight>
                <a:latin typeface="Times New Roman" panose="02020603050405020304" pitchFamily="18" charset="0"/>
                <a:cs typeface="Times New Roman" panose="02020603050405020304" pitchFamily="18" charset="0"/>
              </a:rPr>
              <a:t>God</a:t>
            </a:r>
            <a:r>
              <a:rPr lang="en-US" sz="2800" dirty="0">
                <a:latin typeface="Times New Roman" panose="02020603050405020304" pitchFamily="18" charset="0"/>
                <a:cs typeface="Times New Roman" panose="02020603050405020304" pitchFamily="18" charset="0"/>
              </a:rPr>
              <a:t> for </a:t>
            </a:r>
            <a:r>
              <a:rPr lang="en-US" sz="2800" dirty="0">
                <a:highlight>
                  <a:srgbClr val="FFFF00"/>
                </a:highlight>
                <a:latin typeface="Times New Roman" panose="02020603050405020304" pitchFamily="18" charset="0"/>
                <a:cs typeface="Times New Roman" panose="02020603050405020304" pitchFamily="18" charset="0"/>
              </a:rPr>
              <a:t>salvation</a:t>
            </a:r>
            <a:r>
              <a:rPr lang="en-US" sz="2800" dirty="0">
                <a:latin typeface="Times New Roman" panose="02020603050405020304" pitchFamily="18" charset="0"/>
                <a:cs typeface="Times New Roman" panose="02020603050405020304" pitchFamily="18" charset="0"/>
              </a:rPr>
              <a:t> to everyone who </a:t>
            </a:r>
            <a:r>
              <a:rPr lang="en-US" sz="2800" dirty="0">
                <a:highlight>
                  <a:srgbClr val="FFFF00"/>
                </a:highlight>
                <a:latin typeface="Times New Roman" panose="02020603050405020304" pitchFamily="18" charset="0"/>
                <a:cs typeface="Times New Roman" panose="02020603050405020304" pitchFamily="18" charset="0"/>
              </a:rPr>
              <a:t>believes</a:t>
            </a:r>
            <a:r>
              <a:rPr lang="en-US" sz="2800" dirty="0">
                <a:latin typeface="Times New Roman" panose="02020603050405020304" pitchFamily="18" charset="0"/>
                <a:cs typeface="Times New Roman" panose="02020603050405020304" pitchFamily="18" charset="0"/>
              </a:rPr>
              <a:t>, to the Jew first and also to the Greek. (17) For in it the righteousness of God is revealed from faith to faith; as it is written, "BUT THE RIGHTEOUS man SHALL LIVE BY FAITH." (18) For the </a:t>
            </a:r>
            <a:r>
              <a:rPr lang="en-US" sz="2800" dirty="0">
                <a:highlight>
                  <a:srgbClr val="FFFF00"/>
                </a:highlight>
                <a:latin typeface="Times New Roman" panose="02020603050405020304" pitchFamily="18" charset="0"/>
                <a:cs typeface="Times New Roman" panose="02020603050405020304" pitchFamily="18" charset="0"/>
              </a:rPr>
              <a:t>wrath of God</a:t>
            </a:r>
            <a:r>
              <a:rPr lang="en-US" sz="2800" dirty="0">
                <a:latin typeface="Times New Roman" panose="02020603050405020304" pitchFamily="18" charset="0"/>
                <a:cs typeface="Times New Roman" panose="02020603050405020304" pitchFamily="18" charset="0"/>
              </a:rPr>
              <a:t> is revealed from heaven against all </a:t>
            </a:r>
            <a:r>
              <a:rPr lang="en-US" sz="2800" dirty="0">
                <a:highlight>
                  <a:srgbClr val="FFFF00"/>
                </a:highlight>
                <a:latin typeface="Times New Roman" panose="02020603050405020304" pitchFamily="18" charset="0"/>
                <a:cs typeface="Times New Roman" panose="02020603050405020304" pitchFamily="18" charset="0"/>
              </a:rPr>
              <a:t>ungodliness and unrighteousness</a:t>
            </a:r>
            <a:r>
              <a:rPr lang="en-US" sz="2800" dirty="0">
                <a:latin typeface="Times New Roman" panose="02020603050405020304" pitchFamily="18" charset="0"/>
                <a:cs typeface="Times New Roman" panose="02020603050405020304" pitchFamily="18" charset="0"/>
              </a:rPr>
              <a:t> of men who suppress the truth in unrighteousness, (19) because that which is known about God is evident within them; for God made it evident to them. (20) For since the creation of the world His invisible attributes, His eternal power and divine nature, have been clearly seen, being understood through what has been made, so that they are without excuse. (21) For even though they knew God, they </a:t>
            </a:r>
            <a:r>
              <a:rPr lang="en-US" sz="2800" dirty="0">
                <a:highlight>
                  <a:srgbClr val="FFFF00"/>
                </a:highlight>
                <a:latin typeface="Times New Roman" panose="02020603050405020304" pitchFamily="18" charset="0"/>
                <a:cs typeface="Times New Roman" panose="02020603050405020304" pitchFamily="18" charset="0"/>
              </a:rPr>
              <a:t>did not honor Him as God</a:t>
            </a:r>
            <a:r>
              <a:rPr lang="en-US" sz="2800" dirty="0">
                <a:latin typeface="Times New Roman" panose="02020603050405020304" pitchFamily="18" charset="0"/>
                <a:cs typeface="Times New Roman" panose="02020603050405020304" pitchFamily="18" charset="0"/>
              </a:rPr>
              <a:t> or give thanks, but they became futile in their speculations, and their foolish heart was darkened.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399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D84C9237-0A14-AFC8-9746-0A49E76CE51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5E638052-6F96-468B-FC83-41553F357E73}"/>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God created the universe and provided evidence</a:t>
            </a:r>
          </a:p>
        </p:txBody>
      </p:sp>
      <p:sp>
        <p:nvSpPr>
          <p:cNvPr id="9" name="TextBox 8">
            <a:extLst>
              <a:ext uri="{FF2B5EF4-FFF2-40B4-BE49-F238E27FC236}">
                <a16:creationId xmlns:a16="http://schemas.microsoft.com/office/drawing/2014/main" id="{76891284-009A-E994-F16E-645AA4C7E1A4}"/>
              </a:ext>
            </a:extLst>
          </p:cNvPr>
          <p:cNvSpPr txBox="1"/>
          <p:nvPr/>
        </p:nvSpPr>
        <p:spPr>
          <a:xfrm>
            <a:off x="1076325" y="1590675"/>
            <a:ext cx="10039350" cy="1200329"/>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Genesis 1:1</a:t>
            </a:r>
          </a:p>
          <a:p>
            <a:pPr marL="571500" indent="-571500">
              <a:buFont typeface="Arial" panose="020B0604020202020204" pitchFamily="34" charset="0"/>
              <a:buChar char="•"/>
            </a:pPr>
            <a:r>
              <a:rPr lang="en-US" sz="3600" dirty="0">
                <a:latin typeface="Georgia" panose="02040502050405020303" pitchFamily="18" charset="0"/>
              </a:rPr>
              <a:t>Psalm 19:1</a:t>
            </a:r>
          </a:p>
        </p:txBody>
      </p:sp>
    </p:spTree>
    <p:extLst>
      <p:ext uri="{BB962C8B-B14F-4D97-AF65-F5344CB8AC3E}">
        <p14:creationId xmlns:p14="http://schemas.microsoft.com/office/powerpoint/2010/main" val="923696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94A3BF7F-06CA-FA18-116C-3A77EEB944AE}"/>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6EE6CEC-5604-1F9F-EECA-565FDDB468A5}"/>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Man is to honor God</a:t>
            </a:r>
          </a:p>
        </p:txBody>
      </p:sp>
      <p:sp>
        <p:nvSpPr>
          <p:cNvPr id="9" name="TextBox 8">
            <a:extLst>
              <a:ext uri="{FF2B5EF4-FFF2-40B4-BE49-F238E27FC236}">
                <a16:creationId xmlns:a16="http://schemas.microsoft.com/office/drawing/2014/main" id="{E2288CC7-541B-D965-8061-74445826F2CD}"/>
              </a:ext>
            </a:extLst>
          </p:cNvPr>
          <p:cNvSpPr txBox="1"/>
          <p:nvPr/>
        </p:nvSpPr>
        <p:spPr>
          <a:xfrm>
            <a:off x="1076325" y="1590675"/>
            <a:ext cx="10039350" cy="646331"/>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Acts 17:26-27</a:t>
            </a:r>
          </a:p>
        </p:txBody>
      </p:sp>
    </p:spTree>
    <p:extLst>
      <p:ext uri="{BB962C8B-B14F-4D97-AF65-F5344CB8AC3E}">
        <p14:creationId xmlns:p14="http://schemas.microsoft.com/office/powerpoint/2010/main" val="204056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8520E9A3-615F-1370-5E91-8EA07BB43179}"/>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738196F1-2B8E-40EC-FE33-02C35581FFF7}"/>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Man did not honor God</a:t>
            </a:r>
          </a:p>
        </p:txBody>
      </p:sp>
      <p:sp>
        <p:nvSpPr>
          <p:cNvPr id="9" name="TextBox 8">
            <a:extLst>
              <a:ext uri="{FF2B5EF4-FFF2-40B4-BE49-F238E27FC236}">
                <a16:creationId xmlns:a16="http://schemas.microsoft.com/office/drawing/2014/main" id="{2BD75148-29BE-FD8B-47AE-6914882850CD}"/>
              </a:ext>
            </a:extLst>
          </p:cNvPr>
          <p:cNvSpPr txBox="1"/>
          <p:nvPr/>
        </p:nvSpPr>
        <p:spPr>
          <a:xfrm>
            <a:off x="1076325" y="1590675"/>
            <a:ext cx="10039350" cy="1754326"/>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Romans 3:9-20</a:t>
            </a:r>
          </a:p>
          <a:p>
            <a:pPr marL="571500" indent="-571500">
              <a:buFont typeface="Arial" panose="020B0604020202020204" pitchFamily="34" charset="0"/>
              <a:buChar char="•"/>
            </a:pPr>
            <a:r>
              <a:rPr lang="en-US" sz="3600" dirty="0">
                <a:latin typeface="Georgia" panose="02040502050405020303" pitchFamily="18" charset="0"/>
              </a:rPr>
              <a:t>Romans 3:23</a:t>
            </a:r>
          </a:p>
          <a:p>
            <a:pPr marL="571500" indent="-571500">
              <a:buFont typeface="Arial" panose="020B0604020202020204" pitchFamily="34" charset="0"/>
              <a:buChar char="•"/>
            </a:pPr>
            <a:r>
              <a:rPr lang="en-US" sz="3600" dirty="0">
                <a:latin typeface="Georgia" panose="02040502050405020303" pitchFamily="18" charset="0"/>
              </a:rPr>
              <a:t>1 John 1:10</a:t>
            </a:r>
          </a:p>
        </p:txBody>
      </p:sp>
    </p:spTree>
    <p:extLst>
      <p:ext uri="{BB962C8B-B14F-4D97-AF65-F5344CB8AC3E}">
        <p14:creationId xmlns:p14="http://schemas.microsoft.com/office/powerpoint/2010/main" val="31574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426086F1-0473-0FDD-AB77-1E5BD06A9F8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96F1702-781F-C9AA-C0CA-7F1BBCB8FA94}"/>
              </a:ext>
            </a:extLst>
          </p:cNvPr>
          <p:cNvSpPr txBox="1"/>
          <p:nvPr/>
        </p:nvSpPr>
        <p:spPr>
          <a:xfrm>
            <a:off x="1076325" y="809625"/>
            <a:ext cx="10039350" cy="646331"/>
          </a:xfrm>
          <a:prstGeom prst="rect">
            <a:avLst/>
          </a:prstGeom>
          <a:noFill/>
        </p:spPr>
        <p:txBody>
          <a:bodyPr wrap="square" rtlCol="0">
            <a:spAutoFit/>
          </a:bodyPr>
          <a:lstStyle/>
          <a:p>
            <a:r>
              <a:rPr lang="en-US" sz="3600" dirty="0">
                <a:latin typeface="Georgia" panose="02040502050405020303" pitchFamily="18" charset="0"/>
              </a:rPr>
              <a:t>What is sin?</a:t>
            </a:r>
          </a:p>
        </p:txBody>
      </p:sp>
      <p:sp>
        <p:nvSpPr>
          <p:cNvPr id="3" name="TextBox 2">
            <a:extLst>
              <a:ext uri="{FF2B5EF4-FFF2-40B4-BE49-F238E27FC236}">
                <a16:creationId xmlns:a16="http://schemas.microsoft.com/office/drawing/2014/main" id="{CAAA05E5-3571-7F5B-6B41-F7F5439A1F04}"/>
              </a:ext>
            </a:extLst>
          </p:cNvPr>
          <p:cNvSpPr txBox="1"/>
          <p:nvPr/>
        </p:nvSpPr>
        <p:spPr>
          <a:xfrm>
            <a:off x="1076325" y="1523137"/>
            <a:ext cx="10039350" cy="646331"/>
          </a:xfrm>
          <a:prstGeom prst="rect">
            <a:avLst/>
          </a:prstGeom>
          <a:noFill/>
        </p:spPr>
        <p:txBody>
          <a:bodyPr wrap="square" rtlCol="0">
            <a:spAutoFit/>
          </a:bodyPr>
          <a:lstStyle/>
          <a:p>
            <a:pPr marL="571500" indent="-571500">
              <a:buFont typeface="Arial" panose="020B0604020202020204" pitchFamily="34" charset="0"/>
              <a:buChar char="•"/>
            </a:pPr>
            <a:r>
              <a:rPr lang="en-US" sz="3600" dirty="0">
                <a:latin typeface="Georgia" panose="02040502050405020303" pitchFamily="18" charset="0"/>
              </a:rPr>
              <a:t>1 John 3:4</a:t>
            </a:r>
          </a:p>
        </p:txBody>
      </p:sp>
    </p:spTree>
    <p:extLst>
      <p:ext uri="{BB962C8B-B14F-4D97-AF65-F5344CB8AC3E}">
        <p14:creationId xmlns:p14="http://schemas.microsoft.com/office/powerpoint/2010/main" val="819202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929</Words>
  <Application>Microsoft Office PowerPoint</Application>
  <PresentationFormat>Widescreen</PresentationFormat>
  <Paragraphs>74</Paragraphs>
  <Slides>20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Arial</vt:lpstr>
      <vt:lpstr>Georgia</vt:lpstr>
      <vt:lpstr>Times New Roman</vt:lpstr>
      <vt:lpstr>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Alan Blaylock</dc:creator>
  <cp:lastModifiedBy>Alan Blaylock</cp:lastModifiedBy>
  <cp:revision>32</cp:revision>
  <dcterms:created xsi:type="dcterms:W3CDTF">2024-12-01T00:43:52Z</dcterms:created>
  <dcterms:modified xsi:type="dcterms:W3CDTF">2025-04-26T14:07:00Z</dcterms:modified>
</cp:coreProperties>
</file>